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56" r:id="rId2"/>
    <p:sldId id="257" r:id="rId3"/>
  </p:sldIdLst>
  <p:sldSz cx="7559675" cy="1069181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SSON Charline" initials="MC" lastIdx="1" clrIdx="0">
    <p:extLst>
      <p:ext uri="{19B8F6BF-5375-455C-9EA6-DF929625EA0E}">
        <p15:presenceInfo xmlns:p15="http://schemas.microsoft.com/office/powerpoint/2012/main" userId="MASSON Charlin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F91"/>
    <a:srgbClr val="B60E7F"/>
    <a:srgbClr val="9E9B9D"/>
    <a:srgbClr val="9E9C9D"/>
    <a:srgbClr val="F9B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30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numCol="1" anchor="b"/>
          <a:lstStyle>
            <a:lvl1pPr algn="ctr">
              <a:defRPr sz="4960"/>
            </a:lvl1pPr>
          </a:lstStyle>
          <a:p>
            <a:r>
              <a:rPr lang="fr-FR" alt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 numCol="1"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alt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C41C1655-6513-42D5-BED6-9F4458CC79FF}" type="datetimeFigureOut">
              <a:rPr lang="fr-FR" altLang="fr-FR" smtClean="0"/>
              <a:t>09/11/2023</a:t>
            </a:fld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C4B7AC93-7382-4073-B9A4-7F914B76275A}" type="slidenum">
              <a:rPr lang="fr-FR" altLang="fr-FR" smtClean="0"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47540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fr-FR" alt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numCol="1"/>
          <a:lstStyle/>
          <a:p>
            <a:pPr lvl="0"/>
            <a:r>
              <a:rPr lang="fr-FR" altLang="fr-FR"/>
              <a:t>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C41C1655-6513-42D5-BED6-9F4458CC79FF}" type="datetimeFigureOut">
              <a:rPr lang="fr-FR" altLang="fr-FR" smtClean="0"/>
              <a:t>09/11/2023</a:t>
            </a:fld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C4B7AC93-7382-4073-B9A4-7F914B76275A}" type="slidenum">
              <a:rPr lang="fr-FR" altLang="fr-FR" smtClean="0"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72206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 numCol="1"/>
          <a:lstStyle/>
          <a:p>
            <a:r>
              <a:rPr lang="fr-FR" alt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 numCol="1"/>
          <a:lstStyle/>
          <a:p>
            <a:pPr lvl="0"/>
            <a:r>
              <a:rPr lang="fr-FR" altLang="fr-FR"/>
              <a:t>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C41C1655-6513-42D5-BED6-9F4458CC79FF}" type="datetimeFigureOut">
              <a:rPr lang="fr-FR" altLang="fr-FR" smtClean="0"/>
              <a:t>09/11/2023</a:t>
            </a:fld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C4B7AC93-7382-4073-B9A4-7F914B76275A}" type="slidenum">
              <a:rPr lang="fr-FR" altLang="fr-FR" smtClean="0"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38503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fr-FR" alt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fr-FR" altLang="fr-FR"/>
              <a:t>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C41C1655-6513-42D5-BED6-9F4458CC79FF}" type="datetimeFigureOut">
              <a:rPr lang="fr-FR" altLang="fr-FR" smtClean="0"/>
              <a:t>09/11/2023</a:t>
            </a:fld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C4B7AC93-7382-4073-B9A4-7F914B76275A}" type="slidenum">
              <a:rPr lang="fr-FR" altLang="fr-FR" smtClean="0"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35342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numCol="1" anchor="b"/>
          <a:lstStyle>
            <a:lvl1pPr>
              <a:defRPr sz="4960"/>
            </a:lvl1pPr>
          </a:lstStyle>
          <a:p>
            <a:r>
              <a:rPr lang="fr-FR" alt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 numCol="1"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alt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C41C1655-6513-42D5-BED6-9F4458CC79FF}" type="datetimeFigureOut">
              <a:rPr lang="fr-FR" altLang="fr-FR" smtClean="0"/>
              <a:t>09/11/2023</a:t>
            </a:fld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C4B7AC93-7382-4073-B9A4-7F914B76275A}" type="slidenum">
              <a:rPr lang="fr-FR" altLang="fr-FR" smtClean="0"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35605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fr-FR" alt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 numCol="1"/>
          <a:lstStyle/>
          <a:p>
            <a:pPr lvl="0"/>
            <a:r>
              <a:rPr lang="fr-FR" altLang="fr-FR"/>
              <a:t>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 numCol="1"/>
          <a:lstStyle/>
          <a:p>
            <a:pPr lvl="0"/>
            <a:r>
              <a:rPr lang="fr-FR" altLang="fr-FR"/>
              <a:t>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C41C1655-6513-42D5-BED6-9F4458CC79FF}" type="datetimeFigureOut">
              <a:rPr lang="fr-FR" altLang="fr-FR" smtClean="0"/>
              <a:t>09/11/2023</a:t>
            </a:fld>
            <a:endParaRPr lang="fr-FR" alt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fr-FR" alt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C4B7AC93-7382-4073-B9A4-7F914B76275A}" type="slidenum">
              <a:rPr lang="fr-FR" altLang="fr-FR" smtClean="0"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98454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 numCol="1"/>
          <a:lstStyle/>
          <a:p>
            <a:r>
              <a:rPr lang="fr-FR" alt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numCol="1"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alt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 numCol="1"/>
          <a:lstStyle/>
          <a:p>
            <a:pPr lvl="0"/>
            <a:r>
              <a:rPr lang="fr-FR" altLang="fr-FR"/>
              <a:t>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numCol="1"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alt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 numCol="1"/>
          <a:lstStyle/>
          <a:p>
            <a:pPr lvl="0"/>
            <a:r>
              <a:rPr lang="fr-FR" altLang="fr-FR"/>
              <a:t>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C41C1655-6513-42D5-BED6-9F4458CC79FF}" type="datetimeFigureOut">
              <a:rPr lang="fr-FR" altLang="fr-FR" smtClean="0"/>
              <a:t>09/11/2023</a:t>
            </a:fld>
            <a:endParaRPr lang="fr-FR" alt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fr-FR" alt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C4B7AC93-7382-4073-B9A4-7F914B76275A}" type="slidenum">
              <a:rPr lang="fr-FR" altLang="fr-FR" smtClean="0"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85596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fr-FR" alt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C41C1655-6513-42D5-BED6-9F4458CC79FF}" type="datetimeFigureOut">
              <a:rPr lang="fr-FR" altLang="fr-FR" smtClean="0"/>
              <a:t>09/11/2023</a:t>
            </a:fld>
            <a:endParaRPr lang="fr-FR" alt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fr-FR" alt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C4B7AC93-7382-4073-B9A4-7F914B76275A}" type="slidenum">
              <a:rPr lang="fr-FR" altLang="fr-FR" smtClean="0"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25429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C41C1655-6513-42D5-BED6-9F4458CC79FF}" type="datetimeFigureOut">
              <a:rPr lang="fr-FR" altLang="fr-FR" smtClean="0"/>
              <a:t>09/11/2023</a:t>
            </a:fld>
            <a:endParaRPr lang="fr-FR" alt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fr-FR" alt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C4B7AC93-7382-4073-B9A4-7F914B76275A}" type="slidenum">
              <a:rPr lang="fr-FR" altLang="fr-FR" smtClean="0"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05502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numCol="1" anchor="b"/>
          <a:lstStyle>
            <a:lvl1pPr>
              <a:defRPr sz="2645"/>
            </a:lvl1pPr>
          </a:lstStyle>
          <a:p>
            <a:r>
              <a:rPr lang="fr-FR" alt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 numCol="1"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altLang="fr-FR"/>
              <a:t>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 numCol="1"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alt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C41C1655-6513-42D5-BED6-9F4458CC79FF}" type="datetimeFigureOut">
              <a:rPr lang="fr-FR" altLang="fr-FR" smtClean="0"/>
              <a:t>09/11/2023</a:t>
            </a:fld>
            <a:endParaRPr lang="fr-FR" alt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fr-FR" alt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C4B7AC93-7382-4073-B9A4-7F914B76275A}" type="slidenum">
              <a:rPr lang="fr-FR" altLang="fr-FR" smtClean="0"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92744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numCol="1" anchor="b"/>
          <a:lstStyle>
            <a:lvl1pPr>
              <a:defRPr sz="2645"/>
            </a:lvl1pPr>
          </a:lstStyle>
          <a:p>
            <a:r>
              <a:rPr lang="fr-FR" alt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numCol="1"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alt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 numCol="1"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alt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C41C1655-6513-42D5-BED6-9F4458CC79FF}" type="datetimeFigureOut">
              <a:rPr lang="fr-FR" altLang="fr-FR" smtClean="0"/>
              <a:t>09/11/2023</a:t>
            </a:fld>
            <a:endParaRPr lang="fr-FR" alt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fr-FR" alt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C4B7AC93-7382-4073-B9A4-7F914B76275A}" type="slidenum">
              <a:rPr lang="fr-FR" altLang="fr-FR" smtClean="0"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39283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/>
          <a:p>
            <a:r>
              <a:rPr lang="fr-FR" alt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lvl="0"/>
            <a:r>
              <a:rPr lang="fr-FR" altLang="fr-FR"/>
              <a:t>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C1655-6513-42D5-BED6-9F4458CC79FF}" type="datetimeFigureOut">
              <a:rPr lang="fr-FR" altLang="fr-FR" smtClean="0"/>
              <a:t>09/11/2023</a:t>
            </a:fld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7AC93-7382-4073-B9A4-7F914B76275A}" type="slidenum">
              <a:rPr lang="fr-FR" altLang="fr-FR" smtClean="0"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91836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>
            <a:extLst>
              <a:ext uri="{FF2B5EF4-FFF2-40B4-BE49-F238E27FC236}">
                <a16:creationId xmlns:a16="http://schemas.microsoft.com/office/drawing/2014/main" id="{866160D5-0778-4046-9D98-235C86AF2D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" y="-100362"/>
            <a:ext cx="7559040" cy="10689336"/>
          </a:xfrm>
          <a:prstGeom prst="rect">
            <a:avLst/>
          </a:prstGeom>
        </p:spPr>
      </p:pic>
      <p:sp>
        <p:nvSpPr>
          <p:cNvPr id="5" name="Zone de texte 2"/>
          <p:cNvSpPr txBox="1">
            <a:spLocks noChangeArrowheads="1"/>
          </p:cNvSpPr>
          <p:nvPr/>
        </p:nvSpPr>
        <p:spPr>
          <a:xfrm>
            <a:off x="233720" y="3474720"/>
            <a:ext cx="7143750" cy="6029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numCol="1" anchor="t" anchorCtr="0">
            <a:noAutofit/>
          </a:bodyPr>
          <a:lstStyle/>
          <a:p>
            <a:pPr>
              <a:spcAft>
                <a:spcPts val="0"/>
              </a:spcAft>
            </a:pPr>
            <a:endParaRPr lang="fr-FR" altLang="fr-FR" sz="1200" b="1" dirty="0">
              <a:solidFill>
                <a:srgbClr val="B60E7F"/>
              </a:solidFill>
              <a:effectLst/>
              <a:latin typeface="Barlow" panose="00000500000000000000" pitchFamily="2" charset="0"/>
              <a:ea typeface="MS Mincho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fr-FR" altLang="fr-FR" sz="1200" b="1" dirty="0">
                <a:solidFill>
                  <a:srgbClr val="B60E7F"/>
                </a:solidFill>
                <a:effectLst/>
                <a:latin typeface="Barlow" panose="00000500000000000000" pitchFamily="2" charset="0"/>
                <a:ea typeface="MS Mincho"/>
                <a:cs typeface="Calibri" panose="020F0502020204030204" pitchFamily="34" charset="0"/>
              </a:rPr>
              <a:t>Ce diplômé… Qui est-il ? </a:t>
            </a:r>
            <a:endParaRPr lang="fr-FR" altLang="fr-FR" sz="1000" dirty="0">
              <a:effectLst/>
              <a:latin typeface="Balow"/>
              <a:ea typeface="MS Mincho"/>
            </a:endParaRPr>
          </a:p>
          <a:p>
            <a:pPr algn="just"/>
            <a:r>
              <a:rPr lang="fr-FR" altLang="fr-FR" sz="1000" dirty="0">
                <a:effectLst/>
                <a:latin typeface="Barlow" panose="00000500000000000000" pitchFamily="2" charset="0"/>
                <a:ea typeface="MS Mincho"/>
                <a:cs typeface="Arial" panose="020B0604020202020204" pitchFamily="34" charset="0"/>
              </a:rPr>
              <a:t>Ce professionnel exerce ses fonctions auprès de personnes en situation temporaire ou permanente de dépendance en structures collectives ou association d'aide à domicile.</a:t>
            </a:r>
            <a:endParaRPr lang="fr-FR" altLang="fr-FR" sz="1000" dirty="0">
              <a:effectLst/>
              <a:latin typeface="Barlow" panose="00000500000000000000" pitchFamily="2" charset="0"/>
              <a:ea typeface="MS Mincho"/>
            </a:endParaRPr>
          </a:p>
          <a:p>
            <a:pPr algn="just"/>
            <a:r>
              <a:rPr lang="fr-FR" altLang="fr-FR" sz="1000" dirty="0">
                <a:effectLst/>
                <a:latin typeface="Barlow" panose="00000500000000000000" pitchFamily="2" charset="0"/>
                <a:ea typeface="MS Mincho"/>
                <a:cs typeface="Arial" panose="020B0604020202020204" pitchFamily="34" charset="0"/>
              </a:rPr>
              <a:t>Ses interventions s’inscrivent dans le cadre d’une approche globale de la personne et en étroite</a:t>
            </a:r>
            <a:endParaRPr lang="fr-FR" altLang="fr-FR" sz="1000" dirty="0">
              <a:effectLst/>
              <a:latin typeface="Barlow" panose="00000500000000000000" pitchFamily="2" charset="0"/>
              <a:ea typeface="MS Mincho"/>
            </a:endParaRPr>
          </a:p>
          <a:p>
            <a:pPr algn="just"/>
            <a:r>
              <a:rPr lang="fr-FR" altLang="fr-FR" sz="1000" dirty="0">
                <a:effectLst/>
                <a:latin typeface="Barlow" panose="00000500000000000000" pitchFamily="2" charset="0"/>
                <a:ea typeface="MS Mincho"/>
                <a:cs typeface="Arial" panose="020B0604020202020204" pitchFamily="34" charset="0"/>
              </a:rPr>
              <a:t>collaboration avec  les professionnels de la santé, les travailleurs sociaux, les partenaires institutionnels.</a:t>
            </a:r>
            <a:endParaRPr lang="fr-FR" altLang="fr-FR" sz="1000" dirty="0">
              <a:effectLst/>
              <a:latin typeface="Barlow" panose="00000500000000000000" pitchFamily="2" charset="0"/>
              <a:ea typeface="MS Mincho"/>
            </a:endParaRPr>
          </a:p>
          <a:p>
            <a:pPr algn="just"/>
            <a:r>
              <a:rPr lang="fr-FR" altLang="fr-FR" sz="1000" dirty="0">
                <a:effectLst/>
                <a:latin typeface="Barlow" panose="00000500000000000000" pitchFamily="2" charset="0"/>
                <a:ea typeface="MS Mincho"/>
                <a:cs typeface="Arial" panose="020B0604020202020204" pitchFamily="34" charset="0"/>
              </a:rPr>
              <a:t>Il exerce auprès de ces personnes des activités de soins d’hygiène et de confort, d’aide aux actes de la vie quotidienne, de maintien de la vie sociale. Il est également amené à exercer, au sein de l’établissement employeur, des activités de promotion de la santé en lien avec le projet de l’établissement, et participe à des activités de gestion.</a:t>
            </a:r>
            <a:endParaRPr lang="fr-FR" altLang="fr-FR" sz="1000" dirty="0">
              <a:effectLst/>
              <a:latin typeface="Barlow" panose="00000500000000000000" pitchFamily="2" charset="0"/>
              <a:ea typeface="MS Mincho"/>
            </a:endParaRPr>
          </a:p>
          <a:p>
            <a:pPr algn="just">
              <a:spcAft>
                <a:spcPts val="0"/>
              </a:spcAft>
            </a:pPr>
            <a:endParaRPr lang="fr-FR" altLang="fr-FR" sz="700" dirty="0">
              <a:effectLst/>
              <a:latin typeface="Times New Roman" panose="02020603050405020304" pitchFamily="18" charset="0"/>
              <a:ea typeface="MS Mincho"/>
            </a:endParaRPr>
          </a:p>
          <a:p>
            <a:pPr algn="just">
              <a:spcAft>
                <a:spcPts val="0"/>
              </a:spcAft>
            </a:pPr>
            <a:r>
              <a:rPr lang="fr-FR" altLang="fr-FR" sz="1200" b="1" dirty="0">
                <a:solidFill>
                  <a:srgbClr val="B60E7F"/>
                </a:solidFill>
                <a:effectLst/>
                <a:latin typeface="Barlow" panose="00000500000000000000" pitchFamily="2" charset="0"/>
                <a:ea typeface="MS Mincho"/>
                <a:cs typeface="Calibri" panose="020F0502020204030204" pitchFamily="34" charset="0"/>
              </a:rPr>
              <a:t>Pour quels secteurs d’activité ?</a:t>
            </a:r>
            <a:endParaRPr lang="fr-FR" altLang="fr-FR" sz="1200" dirty="0">
              <a:effectLst/>
              <a:latin typeface="Barlow" panose="00000500000000000000" pitchFamily="2" charset="0"/>
              <a:ea typeface="MS Mincho"/>
            </a:endParaRPr>
          </a:p>
          <a:p>
            <a:pPr algn="just"/>
            <a:r>
              <a:rPr lang="fr-FR" altLang="fr-FR" sz="1000" dirty="0">
                <a:effectLst/>
                <a:latin typeface="Barlow" panose="00000500000000000000" pitchFamily="2" charset="0"/>
                <a:ea typeface="MS Mincho"/>
                <a:cs typeface="Arial" panose="020B0604020202020204" pitchFamily="34" charset="0"/>
              </a:rPr>
              <a:t>Il travaille au sein d’établissements sanitaires, sociaux et médicosociaux.</a:t>
            </a:r>
            <a:endParaRPr lang="fr-FR" altLang="fr-FR" sz="1000" dirty="0">
              <a:effectLst/>
              <a:latin typeface="Barlow" panose="00000500000000000000" pitchFamily="2" charset="0"/>
              <a:ea typeface="MS Mincho"/>
            </a:endParaRPr>
          </a:p>
          <a:p>
            <a:pPr marL="800100" lvl="1" indent="-342900" algn="just">
              <a:buFont typeface="Wingdings" panose="05000000000000000000" pitchFamily="2" charset="2"/>
              <a:buChar char=""/>
            </a:pPr>
            <a:r>
              <a:rPr lang="fr-FR" altLang="fr-FR" sz="1000" dirty="0">
                <a:effectLst/>
                <a:latin typeface="Barlow" panose="00000500000000000000" pitchFamily="2" charset="0"/>
                <a:ea typeface="MS Mincho"/>
                <a:cs typeface="Arial" panose="020B0604020202020204" pitchFamily="34" charset="0"/>
              </a:rPr>
              <a:t>Assistant en soins et en santé communautaire,</a:t>
            </a:r>
            <a:endParaRPr lang="fr-FR" altLang="fr-FR" sz="1000" dirty="0">
              <a:effectLst/>
              <a:latin typeface="Barlow" panose="00000500000000000000" pitchFamily="2" charset="0"/>
              <a:ea typeface="MS Mincho"/>
            </a:endParaRPr>
          </a:p>
          <a:p>
            <a:pPr marL="800100" lvl="1" indent="-342900" algn="just">
              <a:buFont typeface="Wingdings" panose="05000000000000000000" pitchFamily="2" charset="2"/>
              <a:buChar char=""/>
            </a:pPr>
            <a:r>
              <a:rPr lang="fr-FR" altLang="fr-FR" sz="1000" dirty="0">
                <a:effectLst/>
                <a:latin typeface="Barlow" panose="00000500000000000000" pitchFamily="2" charset="0"/>
                <a:ea typeface="MS Mincho"/>
                <a:cs typeface="Arial" panose="020B0604020202020204" pitchFamily="34" charset="0"/>
              </a:rPr>
              <a:t>Accompagnant de personnes fragilisées, de personnes en situation de handicap,</a:t>
            </a:r>
            <a:endParaRPr lang="fr-FR" altLang="fr-FR" sz="1000" dirty="0">
              <a:effectLst/>
              <a:latin typeface="Barlow" panose="00000500000000000000" pitchFamily="2" charset="0"/>
              <a:ea typeface="MS Mincho"/>
            </a:endParaRPr>
          </a:p>
          <a:p>
            <a:pPr marL="800100" lvl="1" indent="-342900" algn="just">
              <a:buFont typeface="Wingdings" panose="05000000000000000000" pitchFamily="2" charset="2"/>
              <a:buChar char=""/>
            </a:pPr>
            <a:r>
              <a:rPr lang="fr-FR" altLang="fr-FR" sz="1000" dirty="0">
                <a:effectLst/>
                <a:latin typeface="Barlow" panose="00000500000000000000" pitchFamily="2" charset="0"/>
                <a:ea typeface="MS Mincho"/>
                <a:cs typeface="Arial" panose="020B0604020202020204" pitchFamily="34" charset="0"/>
              </a:rPr>
              <a:t>Maîtresse de maison, gouvernante,</a:t>
            </a:r>
            <a:endParaRPr lang="fr-FR" altLang="fr-FR" sz="1000" dirty="0">
              <a:effectLst/>
              <a:latin typeface="Barlow" panose="00000500000000000000" pitchFamily="2" charset="0"/>
              <a:ea typeface="MS Mincho"/>
            </a:endParaRPr>
          </a:p>
          <a:p>
            <a:pPr marL="800100" lvl="1" indent="-342900" algn="just">
              <a:buFont typeface="Wingdings" panose="05000000000000000000" pitchFamily="2" charset="2"/>
              <a:buChar char=""/>
            </a:pPr>
            <a:r>
              <a:rPr lang="fr-FR" altLang="fr-FR" sz="1000" dirty="0">
                <a:effectLst/>
                <a:latin typeface="Barlow" panose="00000500000000000000" pitchFamily="2" charset="0"/>
                <a:ea typeface="MS Mincho"/>
                <a:cs typeface="Arial" panose="020B0604020202020204" pitchFamily="34" charset="0"/>
              </a:rPr>
              <a:t>Responsable hébergement,</a:t>
            </a:r>
            <a:endParaRPr lang="fr-FR" altLang="fr-FR" sz="1000" dirty="0">
              <a:effectLst/>
              <a:latin typeface="Barlow" panose="00000500000000000000" pitchFamily="2" charset="0"/>
              <a:ea typeface="MS Mincho"/>
            </a:endParaRPr>
          </a:p>
          <a:p>
            <a:pPr marL="800100" lvl="1" indent="-342900" algn="just">
              <a:buFont typeface="Wingdings" panose="05000000000000000000" pitchFamily="2" charset="2"/>
              <a:buChar char=""/>
            </a:pPr>
            <a:r>
              <a:rPr lang="fr-FR" altLang="fr-FR" sz="1000" dirty="0">
                <a:effectLst/>
                <a:latin typeface="Barlow" panose="00000500000000000000" pitchFamily="2" charset="0"/>
                <a:ea typeface="MS Mincho"/>
                <a:cs typeface="Arial" panose="020B0604020202020204" pitchFamily="34" charset="0"/>
              </a:rPr>
              <a:t>Responsable de petites unités en domicile collectif,</a:t>
            </a:r>
            <a:endParaRPr lang="fr-FR" altLang="fr-FR" sz="1000" dirty="0">
              <a:effectLst/>
              <a:latin typeface="Barlow" panose="00000500000000000000" pitchFamily="2" charset="0"/>
              <a:ea typeface="MS Mincho"/>
            </a:endParaRPr>
          </a:p>
          <a:p>
            <a:pPr marL="800100" lvl="1" indent="-342900" algn="just">
              <a:buFont typeface="Wingdings" panose="05000000000000000000" pitchFamily="2" charset="2"/>
              <a:buChar char=""/>
            </a:pPr>
            <a:r>
              <a:rPr lang="fr-FR" altLang="fr-FR" sz="1000" dirty="0">
                <a:effectLst/>
                <a:latin typeface="Barlow" panose="00000500000000000000" pitchFamily="2" charset="0"/>
                <a:ea typeface="MS Mincho"/>
                <a:cs typeface="Arial" panose="020B0604020202020204" pitchFamily="34" charset="0"/>
              </a:rPr>
              <a:t>Intervenant en structures d’accueil de la petite enfance</a:t>
            </a:r>
            <a:endParaRPr lang="fr-FR" altLang="fr-FR" sz="1000" dirty="0">
              <a:effectLst/>
              <a:latin typeface="Barlow" panose="00000500000000000000" pitchFamily="2" charset="0"/>
              <a:ea typeface="MS Mincho"/>
            </a:endParaRPr>
          </a:p>
          <a:p>
            <a:pPr algn="just">
              <a:spcAft>
                <a:spcPts val="0"/>
              </a:spcAft>
            </a:pPr>
            <a:r>
              <a:rPr lang="fr-FR" altLang="fr-FR" sz="1000" dirty="0">
                <a:effectLst/>
                <a:latin typeface="Barlow" panose="00000500000000000000" pitchFamily="2" charset="0"/>
                <a:ea typeface="MS Mincho"/>
                <a:cs typeface="Arial" panose="020B0604020202020204" pitchFamily="34" charset="0"/>
              </a:rPr>
              <a:t> </a:t>
            </a:r>
            <a:endParaRPr lang="fr-FR" altLang="fr-FR" sz="1200" dirty="0">
              <a:effectLst/>
              <a:latin typeface="Barlow" panose="00000500000000000000" pitchFamily="2" charset="0"/>
              <a:ea typeface="MS Mincho"/>
            </a:endParaRPr>
          </a:p>
          <a:p>
            <a:pPr algn="just">
              <a:spcAft>
                <a:spcPts val="0"/>
              </a:spcAft>
            </a:pPr>
            <a:r>
              <a:rPr lang="fr-FR" altLang="fr-FR" sz="1200" b="1" dirty="0">
                <a:solidFill>
                  <a:srgbClr val="FFC000"/>
                </a:solidFill>
                <a:effectLst/>
                <a:latin typeface="Barlow" panose="00000500000000000000" pitchFamily="2" charset="0"/>
                <a:ea typeface="MS Mincho"/>
                <a:cs typeface="Calibri" panose="020F0502020204030204" pitchFamily="34" charset="0"/>
              </a:rPr>
              <a:t> </a:t>
            </a:r>
            <a:r>
              <a:rPr lang="fr-FR" altLang="fr-FR" sz="1200" b="1" dirty="0">
                <a:solidFill>
                  <a:srgbClr val="B60E7F"/>
                </a:solidFill>
                <a:effectLst/>
                <a:latin typeface="Barlow" panose="00000500000000000000" pitchFamily="2" charset="0"/>
                <a:ea typeface="MS Mincho"/>
              </a:rPr>
              <a:t>Le BAC PRO c’est quoi ?  </a:t>
            </a:r>
          </a:p>
          <a:p>
            <a:pPr marL="800100" lvl="1" indent="-342900" algn="just">
              <a:buFont typeface="Wingdings" panose="05000000000000000000" pitchFamily="2" charset="2"/>
              <a:buChar char=""/>
            </a:pPr>
            <a:r>
              <a:rPr lang="fr-FR" altLang="fr-FR" sz="1000" dirty="0">
                <a:effectLst/>
                <a:latin typeface="Barlow" panose="00000500000000000000" pitchFamily="2" charset="0"/>
                <a:ea typeface="MS Mincho"/>
              </a:rPr>
              <a:t>Une formation de 3 ans axée sur une </a:t>
            </a:r>
            <a:r>
              <a:rPr lang="fr-FR" altLang="fr-FR" sz="1000" u="sng" dirty="0">
                <a:effectLst/>
                <a:latin typeface="Barlow" panose="00000500000000000000" pitchFamily="2" charset="0"/>
                <a:ea typeface="MS Mincho"/>
              </a:rPr>
              <a:t>spécialité choisie</a:t>
            </a:r>
            <a:r>
              <a:rPr lang="fr-FR" altLang="fr-FR" sz="1000" dirty="0">
                <a:effectLst/>
                <a:latin typeface="Barlow" panose="00000500000000000000" pitchFamily="2" charset="0"/>
                <a:ea typeface="MS Mincho"/>
              </a:rPr>
              <a:t> (il y en a environ 90)</a:t>
            </a:r>
          </a:p>
          <a:p>
            <a:pPr marL="800100" lvl="1" indent="-342900" algn="just">
              <a:buFont typeface="Wingdings" panose="05000000000000000000" pitchFamily="2" charset="2"/>
              <a:buChar char=""/>
            </a:pPr>
            <a:r>
              <a:rPr lang="fr-FR" altLang="fr-FR" sz="1000" dirty="0">
                <a:effectLst/>
                <a:latin typeface="Barlow" panose="00000500000000000000" pitchFamily="2" charset="0"/>
                <a:ea typeface="MS Mincho"/>
              </a:rPr>
              <a:t>22 semaines en milieu professionnel qui sont à valider</a:t>
            </a:r>
          </a:p>
          <a:p>
            <a:pPr marL="800100" lvl="1" indent="-342900" algn="just">
              <a:buFont typeface="Wingdings" panose="05000000000000000000" pitchFamily="2" charset="2"/>
              <a:buChar char=""/>
            </a:pPr>
            <a:r>
              <a:rPr lang="fr-FR" altLang="fr-FR" sz="1000" dirty="0">
                <a:effectLst/>
                <a:latin typeface="Barlow" panose="00000500000000000000" pitchFamily="2" charset="0"/>
                <a:ea typeface="MS Mincho"/>
              </a:rPr>
              <a:t>Des CCF (Contrôle en Cours de Formation)</a:t>
            </a:r>
          </a:p>
          <a:p>
            <a:pPr marL="800100" lvl="1" indent="-342900" algn="just">
              <a:buFont typeface="Wingdings" panose="05000000000000000000" pitchFamily="2" charset="2"/>
              <a:buChar char=""/>
            </a:pPr>
            <a:r>
              <a:rPr lang="fr-FR" altLang="fr-FR" sz="1000" dirty="0">
                <a:effectLst/>
                <a:latin typeface="Barlow" panose="00000500000000000000" pitchFamily="2" charset="0"/>
                <a:ea typeface="MS Mincho"/>
              </a:rPr>
              <a:t>Une formation S.S.T. (Sauveteur Secouriste du Travail) </a:t>
            </a:r>
          </a:p>
          <a:p>
            <a:pPr marL="800100" lvl="1" indent="-342900" algn="just">
              <a:buFont typeface="Wingdings" panose="05000000000000000000" pitchFamily="2" charset="2"/>
              <a:buChar char=""/>
            </a:pPr>
            <a:r>
              <a:rPr lang="fr-FR" altLang="fr-FR" sz="1000" dirty="0">
                <a:effectLst/>
                <a:latin typeface="Barlow" panose="00000500000000000000" pitchFamily="2" charset="0"/>
                <a:ea typeface="MS Mincho"/>
              </a:rPr>
              <a:t>Une formation à la PRAPSS (Prévention des Risques liée à l’Activité Physique dans le secteur Sanitaire et Social)</a:t>
            </a:r>
          </a:p>
          <a:p>
            <a:pPr marL="800100" lvl="1" indent="-342900" algn="just">
              <a:buFont typeface="Wingdings" panose="05000000000000000000" pitchFamily="2" charset="2"/>
              <a:buChar char=""/>
            </a:pPr>
            <a:r>
              <a:rPr lang="fr-FR" altLang="fr-FR" sz="1000" dirty="0">
                <a:effectLst/>
                <a:latin typeface="Barlow" panose="00000500000000000000" pitchFamily="2" charset="0"/>
                <a:ea typeface="MS Mincho"/>
              </a:rPr>
              <a:t>Le Bac Pro au bout de 3 ans</a:t>
            </a:r>
          </a:p>
          <a:p>
            <a:pPr marL="800100" lvl="1" indent="-342900" algn="just">
              <a:buFont typeface="Wingdings" panose="05000000000000000000" pitchFamily="2" charset="2"/>
              <a:buChar char=""/>
            </a:pPr>
            <a:r>
              <a:rPr lang="fr-FR" altLang="fr-FR" sz="1000" dirty="0">
                <a:effectLst/>
                <a:latin typeface="Barlow" panose="00000500000000000000" pitchFamily="2" charset="0"/>
                <a:ea typeface="MS Mincho"/>
              </a:rPr>
              <a:t>L’obtention du diplôme est conditionnée à la moyenne de 10/20 mais il faut </a:t>
            </a:r>
            <a:r>
              <a:rPr lang="fr-FR" altLang="fr-FR" sz="1000" u="sng" dirty="0">
                <a:effectLst/>
                <a:latin typeface="Barlow" panose="00000500000000000000" pitchFamily="2" charset="0"/>
                <a:ea typeface="MS Mincho"/>
              </a:rPr>
              <a:t>au moins 10/20 en enseignement   professionnel                                                                 </a:t>
            </a:r>
            <a:r>
              <a:rPr lang="fr-FR" altLang="fr-FR" sz="1000" dirty="0">
                <a:effectLst/>
                <a:latin typeface="Barlow" panose="00000500000000000000" pitchFamily="2" charset="0"/>
                <a:ea typeface="MS Mincho"/>
              </a:rPr>
              <a:t> </a:t>
            </a:r>
          </a:p>
          <a:p>
            <a:r>
              <a:rPr lang="fr-FR" altLang="fr-FR" sz="1000" dirty="0">
                <a:effectLst/>
                <a:latin typeface="Barlow" panose="00000500000000000000" pitchFamily="2" charset="0"/>
                <a:ea typeface="MS Mincho"/>
                <a:cs typeface="Times New Roman" panose="02020603050405020304" pitchFamily="18" charset="0"/>
              </a:rPr>
              <a:t>Un oral de rattrapage est prévu pour les jeunes qui ont entre 08 et 10/20.	</a:t>
            </a:r>
          </a:p>
          <a:p>
            <a:endParaRPr lang="fr-FR" altLang="fr-FR" sz="700" b="1" dirty="0">
              <a:solidFill>
                <a:srgbClr val="B60E7F"/>
              </a:solidFill>
              <a:effectLst/>
              <a:latin typeface="Barlow" panose="00000500000000000000" pitchFamily="2" charset="0"/>
              <a:ea typeface="MS Mincho"/>
              <a:cs typeface="Times New Roman" panose="02020603050405020304" pitchFamily="18" charset="0"/>
            </a:endParaRPr>
          </a:p>
          <a:p>
            <a:r>
              <a:rPr lang="fr-FR" altLang="fr-FR" sz="1200" b="1" dirty="0">
                <a:solidFill>
                  <a:srgbClr val="B60E7F"/>
                </a:solidFill>
                <a:effectLst/>
                <a:latin typeface="Barlow" panose="00000500000000000000" pitchFamily="2" charset="0"/>
                <a:ea typeface="MS Mincho"/>
                <a:cs typeface="Times New Roman" panose="02020603050405020304" pitchFamily="18" charset="0"/>
              </a:rPr>
              <a:t>Que faire après le BAC PRO ?                                                                  </a:t>
            </a:r>
          </a:p>
          <a:p>
            <a:pPr marL="800100" lvl="1" indent="-342900" algn="just">
              <a:buFont typeface="Wingdings" panose="05000000000000000000" pitchFamily="2" charset="2"/>
              <a:buChar char=""/>
            </a:pPr>
            <a:r>
              <a:rPr lang="fr-FR" altLang="fr-FR" sz="1000" dirty="0">
                <a:effectLst/>
                <a:latin typeface="Barlow" panose="00000500000000000000" pitchFamily="2" charset="0"/>
                <a:ea typeface="MS Mincho"/>
              </a:rPr>
              <a:t>Pour les meilleurs, une entrée en école spécialisée (Infirmiers…)</a:t>
            </a:r>
          </a:p>
          <a:p>
            <a:pPr marL="800100" lvl="1" indent="-342900">
              <a:buFont typeface="Wingdings" panose="05000000000000000000" pitchFamily="2" charset="2"/>
              <a:buChar char=""/>
            </a:pPr>
            <a:r>
              <a:rPr lang="fr-FR" altLang="fr-FR" sz="1000" dirty="0">
                <a:effectLst/>
                <a:latin typeface="Barlow" panose="00000500000000000000" pitchFamily="2" charset="0"/>
                <a:ea typeface="MS Mincho"/>
              </a:rPr>
              <a:t>Un BTS et plus particulièrement en : </a:t>
            </a:r>
            <a:r>
              <a:rPr lang="fr-FR" altLang="fr-FR" sz="1000" b="1" dirty="0">
                <a:effectLst/>
                <a:latin typeface="Barlow" panose="00000500000000000000" pitchFamily="2" charset="0"/>
                <a:ea typeface="MS Mincho"/>
              </a:rPr>
              <a:t>SP3S</a:t>
            </a:r>
            <a:r>
              <a:rPr lang="fr-FR" altLang="fr-FR" sz="1000" dirty="0">
                <a:effectLst/>
                <a:latin typeface="Barlow" panose="00000500000000000000" pitchFamily="2" charset="0"/>
                <a:ea typeface="MS Mincho"/>
              </a:rPr>
              <a:t> : Services et Prestations des Secteurs Sanitaire &amp; Social</a:t>
            </a:r>
          </a:p>
          <a:p>
            <a:pPr marL="800100" lvl="1" indent="-342900" algn="just">
              <a:buFont typeface="Wingdings" panose="05000000000000000000" pitchFamily="2" charset="2"/>
              <a:buChar char=""/>
            </a:pPr>
            <a:r>
              <a:rPr lang="fr-FR" altLang="fr-FR" sz="1000" dirty="0">
                <a:effectLst/>
                <a:latin typeface="Barlow" panose="00000500000000000000" pitchFamily="2" charset="0"/>
                <a:ea typeface="MS Mincho"/>
              </a:rPr>
              <a:t>Aide-Soignant (dossier et entretien)</a:t>
            </a:r>
          </a:p>
          <a:p>
            <a:pPr marL="800100" lvl="1" indent="-342900" algn="just">
              <a:buFont typeface="Wingdings" panose="05000000000000000000" pitchFamily="2" charset="2"/>
              <a:buChar char=""/>
            </a:pPr>
            <a:r>
              <a:rPr lang="fr-FR" altLang="fr-FR" sz="1000" dirty="0">
                <a:effectLst/>
                <a:latin typeface="Barlow" panose="00000500000000000000" pitchFamily="2" charset="0"/>
                <a:ea typeface="MS Mincho"/>
              </a:rPr>
              <a:t>Auxiliaire de Puériculture (dossier et entretien)</a:t>
            </a:r>
          </a:p>
          <a:p>
            <a:pPr marL="800100" lvl="1" indent="-342900" algn="just">
              <a:buFont typeface="Wingdings" panose="05000000000000000000" pitchFamily="2" charset="2"/>
              <a:buChar char=""/>
            </a:pPr>
            <a:r>
              <a:rPr lang="fr-FR" altLang="fr-FR" sz="1000" dirty="0">
                <a:effectLst/>
                <a:latin typeface="Barlow" panose="00000500000000000000" pitchFamily="2" charset="0"/>
                <a:ea typeface="MS Mincho"/>
              </a:rPr>
              <a:t>Accompagnant Educatif et Social (dossier)</a:t>
            </a:r>
          </a:p>
          <a:p>
            <a:pPr marL="800100" lvl="1" indent="-342900" algn="just">
              <a:buFont typeface="Wingdings" panose="05000000000000000000" pitchFamily="2" charset="2"/>
              <a:buChar char=""/>
            </a:pPr>
            <a:r>
              <a:rPr lang="fr-FR" altLang="fr-FR" sz="1000" dirty="0">
                <a:effectLst/>
                <a:latin typeface="Barlow" panose="00000500000000000000" pitchFamily="2" charset="0"/>
                <a:ea typeface="MS Mincho"/>
              </a:rPr>
              <a:t>Formations complémentaires (aide à domicile)</a:t>
            </a:r>
          </a:p>
          <a:p>
            <a:pPr marL="800100" lvl="1" indent="-342900">
              <a:buFont typeface="Wingdings" panose="05000000000000000000" pitchFamily="2" charset="2"/>
              <a:buChar char=""/>
            </a:pPr>
            <a:r>
              <a:rPr lang="fr-FR" altLang="fr-FR" sz="1000" dirty="0">
                <a:effectLst/>
                <a:latin typeface="Barlow" panose="00000500000000000000" pitchFamily="2" charset="0"/>
                <a:ea typeface="MS Mincho"/>
              </a:rPr>
              <a:t>Sinon vie active sachant que les 22 semaines de formation en milieu professionnel favoriseront une </a:t>
            </a:r>
            <a:r>
              <a:rPr lang="fr-FR" altLang="fr-FR" sz="1000" dirty="0">
                <a:effectLst/>
                <a:latin typeface="Balow"/>
                <a:ea typeface="MS Mincho"/>
              </a:rPr>
              <a:t>embauche.</a:t>
            </a:r>
          </a:p>
          <a:p>
            <a:endParaRPr lang="fr-FR" altLang="fr-FR" sz="1200" b="1" dirty="0">
              <a:solidFill>
                <a:srgbClr val="B60E7F"/>
              </a:solidFill>
              <a:effectLst/>
              <a:latin typeface="Balow"/>
              <a:ea typeface="MS Mincho"/>
            </a:endParaRPr>
          </a:p>
          <a:p>
            <a:pPr marL="457200" algn="just">
              <a:spcAft>
                <a:spcPts val="0"/>
              </a:spcAft>
            </a:pPr>
            <a:r>
              <a:rPr lang="fr-FR" altLang="fr-FR" sz="1000" i="1" dirty="0">
                <a:solidFill>
                  <a:srgbClr val="0070C0"/>
                </a:solidFill>
                <a:effectLst/>
                <a:latin typeface="Balow"/>
                <a:ea typeface="MS Mincho"/>
              </a:rPr>
              <a:t> </a:t>
            </a:r>
            <a:endParaRPr lang="fr-FR" altLang="fr-FR" sz="1000" dirty="0">
              <a:effectLst/>
              <a:latin typeface="Balow"/>
              <a:ea typeface="MS Mincho"/>
            </a:endParaRPr>
          </a:p>
          <a:p>
            <a:pPr algn="just">
              <a:spcAft>
                <a:spcPts val="0"/>
              </a:spcAft>
            </a:pPr>
            <a:r>
              <a:rPr lang="fr-FR" altLang="fr-FR" sz="1000" i="1" dirty="0">
                <a:solidFill>
                  <a:srgbClr val="0070C0"/>
                </a:solidFill>
                <a:effectLst/>
                <a:latin typeface="Balow"/>
                <a:ea typeface="MS Mincho"/>
              </a:rPr>
              <a:t> </a:t>
            </a:r>
            <a:endParaRPr lang="fr-FR" altLang="fr-FR" sz="1000" dirty="0">
              <a:effectLst/>
              <a:latin typeface="Balow"/>
              <a:ea typeface="MS Mincho"/>
            </a:endParaRPr>
          </a:p>
        </p:txBody>
      </p:sp>
      <p:sp>
        <p:nvSpPr>
          <p:cNvPr id="7" name="Zone de texte 5"/>
          <p:cNvSpPr txBox="1"/>
          <p:nvPr/>
        </p:nvSpPr>
        <p:spPr>
          <a:xfrm>
            <a:off x="233720" y="9618706"/>
            <a:ext cx="3533775" cy="855980"/>
          </a:xfrm>
          <a:prstGeom prst="rect">
            <a:avLst/>
          </a:prstGeom>
          <a:solidFill>
            <a:srgbClr val="B60E7F"/>
          </a:solidFill>
          <a:ln w="571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altLang="fr-FR" sz="1200" b="1" dirty="0">
                <a:solidFill>
                  <a:srgbClr val="FFFFFF"/>
                </a:solidFill>
                <a:highlight>
                  <a:srgbClr val="B60E7F"/>
                </a:highlight>
                <a:latin typeface="Barlow" panose="00000500000000000000" pitchFamily="2" charset="0"/>
                <a:ea typeface="MS Mincho"/>
                <a:cs typeface="Arial" panose="020B0604020202020204" pitchFamily="34" charset="0"/>
              </a:rPr>
              <a:t>Vous accompagner dans votre choix… ?</a:t>
            </a:r>
          </a:p>
          <a:p>
            <a:pPr algn="ctr"/>
            <a:r>
              <a:rPr lang="fr-FR" altLang="fr-FR" sz="1200" dirty="0">
                <a:solidFill>
                  <a:srgbClr val="FFFFFF"/>
                </a:solidFill>
                <a:highlight>
                  <a:srgbClr val="B60E7F"/>
                </a:highlight>
                <a:latin typeface="Barlow" panose="00000500000000000000" pitchFamily="2" charset="0"/>
                <a:ea typeface="MS Mincho"/>
                <a:cs typeface="Arial" panose="020B0604020202020204" pitchFamily="34" charset="0"/>
              </a:rPr>
              <a:t>Mme Hélène BERNARD </a:t>
            </a:r>
          </a:p>
          <a:p>
            <a:pPr algn="ctr"/>
            <a:r>
              <a:rPr lang="fr-FR" altLang="fr-FR" sz="1200" dirty="0">
                <a:solidFill>
                  <a:srgbClr val="FFFFFF"/>
                </a:solidFill>
                <a:highlight>
                  <a:srgbClr val="B60E7F"/>
                </a:highlight>
                <a:latin typeface="Barlow" panose="00000500000000000000" pitchFamily="2" charset="0"/>
                <a:ea typeface="MS Mincho"/>
                <a:cs typeface="Arial" panose="020B0604020202020204" pitchFamily="34" charset="0"/>
              </a:rPr>
              <a:t>Responsable Formations Lycée Professionnel</a:t>
            </a:r>
          </a:p>
          <a:p>
            <a:pPr algn="ctr">
              <a:spcAft>
                <a:spcPts val="0"/>
              </a:spcAft>
            </a:pPr>
            <a:r>
              <a:rPr lang="fr-FR" altLang="fr-FR" sz="1200" i="1" dirty="0">
                <a:solidFill>
                  <a:srgbClr val="FFFFFF"/>
                </a:solidFill>
                <a:highlight>
                  <a:srgbClr val="B60E7F"/>
                </a:highlight>
                <a:latin typeface="Barlow" panose="00000500000000000000" pitchFamily="2" charset="0"/>
                <a:ea typeface="MS Mincho"/>
              </a:rPr>
              <a:t>lp.direction@st-jo.com</a:t>
            </a:r>
            <a:r>
              <a:rPr lang="fr-FR" altLang="fr-FR" sz="1200" i="1" dirty="0">
                <a:solidFill>
                  <a:srgbClr val="FFFFFF"/>
                </a:solidFill>
                <a:effectLst/>
                <a:highlight>
                  <a:srgbClr val="B60E7F"/>
                </a:highlight>
                <a:latin typeface="Barlow" panose="00000500000000000000" pitchFamily="2" charset="0"/>
                <a:ea typeface="MS Mincho"/>
              </a:rPr>
              <a:t> </a:t>
            </a:r>
            <a:endParaRPr lang="fr-FR" altLang="fr-FR" sz="1200" i="1" dirty="0">
              <a:effectLst/>
              <a:highlight>
                <a:srgbClr val="B60E7F"/>
              </a:highlight>
              <a:latin typeface="Barlow" panose="00000500000000000000" pitchFamily="2" charset="0"/>
              <a:ea typeface="MS Mincho"/>
            </a:endParaRPr>
          </a:p>
          <a:p>
            <a:pPr algn="ctr">
              <a:spcAft>
                <a:spcPts val="0"/>
              </a:spcAft>
            </a:pPr>
            <a:r>
              <a:rPr lang="fr-FR" altLang="fr-FR" sz="1100" b="1" i="1" dirty="0">
                <a:solidFill>
                  <a:srgbClr val="FFFFFF"/>
                </a:solidFill>
                <a:effectLst/>
                <a:highlight>
                  <a:srgbClr val="B60E7F"/>
                </a:highlight>
                <a:latin typeface="Barlow" panose="00000500000000000000" pitchFamily="2" charset="0"/>
                <a:ea typeface="MS Mincho"/>
              </a:rPr>
              <a:t> </a:t>
            </a:r>
            <a:endParaRPr lang="fr-FR" altLang="fr-FR" sz="1100" dirty="0">
              <a:effectLst/>
              <a:highlight>
                <a:srgbClr val="B60E7F"/>
              </a:highlight>
              <a:latin typeface="Barlow" panose="00000500000000000000" pitchFamily="2" charset="0"/>
              <a:ea typeface="MS Mincho"/>
            </a:endParaRPr>
          </a:p>
          <a:p>
            <a:pPr algn="ctr">
              <a:spcAft>
                <a:spcPts val="0"/>
              </a:spcAft>
            </a:pPr>
            <a:r>
              <a:rPr lang="fr-FR" altLang="fr-FR" sz="1100" b="1" dirty="0">
                <a:solidFill>
                  <a:srgbClr val="FFFFFF"/>
                </a:solidFill>
                <a:effectLst/>
                <a:highlight>
                  <a:srgbClr val="B60E7F"/>
                </a:highlight>
                <a:latin typeface="Arial Narrow" panose="020B0606020202030204" pitchFamily="34" charset="0"/>
                <a:ea typeface="MS Mincho"/>
              </a:rPr>
              <a:t> </a:t>
            </a:r>
            <a:endParaRPr lang="fr-FR" altLang="fr-FR" sz="1200" dirty="0">
              <a:effectLst/>
              <a:highlight>
                <a:srgbClr val="B60E7F"/>
              </a:highlight>
              <a:latin typeface="Times New Roman" panose="02020603050405020304" pitchFamily="18" charset="0"/>
              <a:ea typeface="MS Mincho"/>
            </a:endParaRPr>
          </a:p>
        </p:txBody>
      </p:sp>
      <p:sp>
        <p:nvSpPr>
          <p:cNvPr id="8" name="Zone de texte 11"/>
          <p:cNvSpPr txBox="1"/>
          <p:nvPr/>
        </p:nvSpPr>
        <p:spPr>
          <a:xfrm>
            <a:off x="3767495" y="9618706"/>
            <a:ext cx="3535200" cy="855980"/>
          </a:xfrm>
          <a:prstGeom prst="rect">
            <a:avLst/>
          </a:prstGeom>
          <a:solidFill>
            <a:srgbClr val="004F91"/>
          </a:solidFill>
          <a:ln w="571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altLang="fr-FR" sz="1200" b="1" dirty="0">
                <a:solidFill>
                  <a:srgbClr val="FFFFFF"/>
                </a:solidFill>
                <a:effectLst/>
                <a:latin typeface="Barlow" panose="00000500000000000000" pitchFamily="2" charset="0"/>
                <a:ea typeface="MS Mincho"/>
                <a:cs typeface="Arial" panose="020B0604020202020204" pitchFamily="34" charset="0"/>
              </a:rPr>
              <a:t>Plus d’informations, contacter :</a:t>
            </a:r>
            <a:endParaRPr lang="fr-FR" altLang="fr-FR" sz="1200" dirty="0">
              <a:effectLst/>
              <a:latin typeface="Barlow" panose="00000500000000000000" pitchFamily="2" charset="0"/>
              <a:ea typeface="MS Mincho"/>
            </a:endParaRPr>
          </a:p>
          <a:p>
            <a:pPr algn="ctr">
              <a:spcAft>
                <a:spcPts val="0"/>
              </a:spcAft>
            </a:pPr>
            <a:r>
              <a:rPr lang="fr-FR" altLang="fr-FR" sz="1200" dirty="0">
                <a:solidFill>
                  <a:srgbClr val="FFFFFF"/>
                </a:solidFill>
                <a:effectLst/>
                <a:latin typeface="Barlow" panose="00000500000000000000" pitchFamily="2" charset="0"/>
                <a:ea typeface="MS Mincho"/>
                <a:cs typeface="Arial" panose="020B0604020202020204" pitchFamily="34" charset="0"/>
              </a:rPr>
              <a:t>M. Aurélien LEFRANC</a:t>
            </a:r>
            <a:br>
              <a:rPr lang="fr-FR" altLang="fr-FR" sz="1200" dirty="0">
                <a:solidFill>
                  <a:srgbClr val="FFFFFF"/>
                </a:solidFill>
                <a:effectLst/>
                <a:latin typeface="Barlow" panose="00000500000000000000" pitchFamily="2" charset="0"/>
                <a:ea typeface="MS Mincho"/>
                <a:cs typeface="Arial" panose="020B0604020202020204" pitchFamily="34" charset="0"/>
              </a:rPr>
            </a:br>
            <a:r>
              <a:rPr lang="fr-FR" altLang="fr-FR" sz="1200" dirty="0">
                <a:solidFill>
                  <a:srgbClr val="FFFFFF"/>
                </a:solidFill>
                <a:effectLst/>
                <a:latin typeface="Barlow" panose="00000500000000000000" pitchFamily="2" charset="0"/>
                <a:ea typeface="MS Mincho"/>
                <a:cs typeface="Arial" panose="020B0604020202020204" pitchFamily="34" charset="0"/>
              </a:rPr>
              <a:t>Attaché de Direction – Admission</a:t>
            </a:r>
            <a:br>
              <a:rPr lang="fr-FR" altLang="fr-FR" sz="1200" dirty="0">
                <a:solidFill>
                  <a:srgbClr val="FFFFFF"/>
                </a:solidFill>
                <a:effectLst/>
                <a:latin typeface="Barlow" panose="00000500000000000000" pitchFamily="2" charset="0"/>
                <a:ea typeface="MS Mincho"/>
                <a:cs typeface="Arial" panose="020B0604020202020204" pitchFamily="34" charset="0"/>
              </a:rPr>
            </a:br>
            <a:r>
              <a:rPr lang="fr-FR" altLang="fr-FR" sz="1200" i="1" dirty="0">
                <a:solidFill>
                  <a:srgbClr val="FFFFFF"/>
                </a:solidFill>
                <a:effectLst/>
                <a:latin typeface="Barlow" panose="00000500000000000000" pitchFamily="2" charset="0"/>
                <a:ea typeface="MS Mincho"/>
                <a:cs typeface="Arial" panose="020B0604020202020204" pitchFamily="34" charset="0"/>
              </a:rPr>
              <a:t>03 21 99 06 99 - inscriptions@st-jo.com</a:t>
            </a:r>
            <a:endParaRPr lang="fr-FR" altLang="fr-FR" sz="1200" dirty="0">
              <a:effectLst/>
              <a:latin typeface="Barlow" panose="00000500000000000000" pitchFamily="2" charset="0"/>
              <a:ea typeface="MS Mincho"/>
            </a:endParaRPr>
          </a:p>
          <a:p>
            <a:pPr algn="ctr">
              <a:spcAft>
                <a:spcPts val="0"/>
              </a:spcAft>
            </a:pPr>
            <a:r>
              <a:rPr lang="fr-FR" altLang="fr-FR" sz="1200" b="1" i="1" dirty="0">
                <a:solidFill>
                  <a:srgbClr val="FFFFFF"/>
                </a:solidFill>
                <a:effectLst/>
                <a:latin typeface="Barlow" panose="00000500000000000000" pitchFamily="2" charset="0"/>
                <a:ea typeface="MS Mincho"/>
              </a:rPr>
              <a:t> </a:t>
            </a:r>
            <a:endParaRPr lang="fr-FR" altLang="fr-FR" sz="1200" dirty="0">
              <a:effectLst/>
              <a:latin typeface="Barlow" panose="00000500000000000000" pitchFamily="2" charset="0"/>
              <a:ea typeface="MS Mincho"/>
            </a:endParaRPr>
          </a:p>
          <a:p>
            <a:pPr algn="ctr">
              <a:spcAft>
                <a:spcPts val="0"/>
              </a:spcAft>
            </a:pPr>
            <a:r>
              <a:rPr lang="fr-FR" altLang="fr-FR" sz="1100" b="1" dirty="0">
                <a:solidFill>
                  <a:srgbClr val="FFFFFF"/>
                </a:solidFill>
                <a:effectLst/>
                <a:latin typeface="Arial Narrow" panose="020B0606020202030204" pitchFamily="34" charset="0"/>
                <a:ea typeface="MS Mincho"/>
              </a:rPr>
              <a:t> </a:t>
            </a:r>
            <a:endParaRPr lang="fr-FR" altLang="fr-FR" sz="1200" dirty="0">
              <a:effectLst/>
              <a:latin typeface="Times New Roman" panose="02020603050405020304" pitchFamily="18" charset="0"/>
              <a:ea typeface="MS Mincho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D6E773AE-C97A-4639-8D09-7DADF8439691}"/>
              </a:ext>
            </a:extLst>
          </p:cNvPr>
          <p:cNvSpPr txBox="1"/>
          <p:nvPr/>
        </p:nvSpPr>
        <p:spPr>
          <a:xfrm>
            <a:off x="2000607" y="2238269"/>
            <a:ext cx="4780377" cy="1446550"/>
          </a:xfrm>
          <a:prstGeom prst="rect">
            <a:avLst/>
          </a:prstGeom>
          <a:noFill/>
        </p:spPr>
        <p:txBody>
          <a:bodyPr wrap="square" numCol="1">
            <a:spAutoFit/>
          </a:bodyPr>
          <a:lstStyle/>
          <a:p>
            <a:pPr algn="ctr"/>
            <a:r>
              <a:rPr lang="fr-FR" altLang="fr-FR" sz="2200" b="1" dirty="0">
                <a:solidFill>
                  <a:srgbClr val="1F497D"/>
                </a:solidFill>
                <a:latin typeface="Barlow Medium" panose="00000600000000000000" pitchFamily="2" charset="0"/>
                <a:ea typeface="MS Mincho"/>
                <a:cs typeface="Arial" panose="020B0604020202020204" pitchFamily="34" charset="0"/>
              </a:rPr>
              <a:t>BAC PRO </a:t>
            </a:r>
          </a:p>
          <a:p>
            <a:pPr algn="ctr"/>
            <a:r>
              <a:rPr lang="fr-FR" altLang="fr-FR" sz="2200" b="1" dirty="0">
                <a:solidFill>
                  <a:srgbClr val="1F497D"/>
                </a:solidFill>
                <a:latin typeface="Barlow Medium" panose="00000600000000000000" pitchFamily="2" charset="0"/>
                <a:ea typeface="MS Mincho"/>
                <a:cs typeface="Arial" panose="020B0604020202020204" pitchFamily="34" charset="0"/>
              </a:rPr>
              <a:t>ACCOMPAGNEMENT, SOINS &amp; SERVICES A LA PERSONNE</a:t>
            </a:r>
          </a:p>
          <a:p>
            <a:pPr algn="ctr"/>
            <a:r>
              <a:rPr lang="fr-FR" altLang="fr-FR" sz="2200" b="1" dirty="0">
                <a:solidFill>
                  <a:srgbClr val="1F497D"/>
                </a:solidFill>
                <a:latin typeface="Barlow Medium" panose="00000600000000000000" pitchFamily="2" charset="0"/>
                <a:ea typeface="MS Mincho"/>
                <a:cs typeface="Arial" panose="020B0604020202020204" pitchFamily="34" charset="0"/>
              </a:rPr>
              <a:t> - ASSP -</a:t>
            </a:r>
          </a:p>
        </p:txBody>
      </p:sp>
    </p:spTree>
    <p:extLst>
      <p:ext uri="{BB962C8B-B14F-4D97-AF65-F5344CB8AC3E}">
        <p14:creationId xmlns:p14="http://schemas.microsoft.com/office/powerpoint/2010/main" val="1622800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A4217D11-21F5-4F57-B4DB-AC0D3869CCD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" y="1238"/>
            <a:ext cx="7559040" cy="10689336"/>
          </a:xfrm>
          <a:prstGeom prst="rect">
            <a:avLst/>
          </a:prstGeom>
        </p:spPr>
      </p:pic>
      <p:sp>
        <p:nvSpPr>
          <p:cNvPr id="4" name="Zone de texte 10"/>
          <p:cNvSpPr txBox="1"/>
          <p:nvPr/>
        </p:nvSpPr>
        <p:spPr>
          <a:xfrm>
            <a:off x="212725" y="77395"/>
            <a:ext cx="7134225" cy="7983939"/>
          </a:xfrm>
          <a:prstGeom prst="rect">
            <a:avLst/>
          </a:prstGeom>
          <a:noFill/>
          <a:ln w="6350">
            <a:solidFill>
              <a:schemeClr val="bg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fr-FR" altLang="fr-FR" sz="1200" b="1" dirty="0">
                <a:solidFill>
                  <a:srgbClr val="B60E7F"/>
                </a:solidFill>
                <a:effectLst/>
                <a:latin typeface="Barlow" panose="00000500000000000000" pitchFamily="2" charset="0"/>
                <a:ea typeface="MS Mincho"/>
                <a:cs typeface="Calibri" panose="020F0502020204030204" pitchFamily="34" charset="0"/>
              </a:rPr>
              <a:t>Une semaine de formation en classe de seconde  </a:t>
            </a:r>
          </a:p>
          <a:p>
            <a:pPr>
              <a:spcAft>
                <a:spcPts val="0"/>
              </a:spcAft>
            </a:pPr>
            <a:endParaRPr lang="fr-FR" altLang="fr-FR" sz="1200" b="1" dirty="0">
              <a:solidFill>
                <a:srgbClr val="B60E7F"/>
              </a:solidFill>
              <a:latin typeface="Barlow" panose="00000500000000000000" pitchFamily="2" charset="0"/>
              <a:ea typeface="MS Mincho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fr-FR" altLang="fr-FR" sz="1200" b="1" dirty="0">
                <a:solidFill>
                  <a:srgbClr val="FFC000"/>
                </a:solidFill>
                <a:effectLst/>
                <a:latin typeface="Barlow" panose="00000500000000000000" pitchFamily="2" charset="0"/>
                <a:ea typeface="MS Mincho"/>
                <a:cs typeface="Calibri" panose="020F0502020204030204" pitchFamily="34" charset="0"/>
              </a:rPr>
              <a:t> </a:t>
            </a:r>
            <a:endParaRPr lang="fr-FR" altLang="fr-FR" sz="1200" dirty="0">
              <a:effectLst/>
              <a:latin typeface="Times New Roman" panose="02020603050405020304" pitchFamily="18" charset="0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fr-FR" altLang="fr-FR" sz="1200" b="1" dirty="0">
                <a:solidFill>
                  <a:srgbClr val="FFC000"/>
                </a:solidFill>
                <a:effectLst/>
                <a:latin typeface="Barlow" panose="00000500000000000000" pitchFamily="2" charset="0"/>
                <a:ea typeface="MS Mincho"/>
                <a:cs typeface="Calibri" panose="020F0502020204030204" pitchFamily="34" charset="0"/>
              </a:rPr>
              <a:t> </a:t>
            </a:r>
            <a:endParaRPr lang="fr-FR" altLang="fr-FR" sz="1200" dirty="0">
              <a:effectLst/>
              <a:latin typeface="Times New Roman" panose="02020603050405020304" pitchFamily="18" charset="0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fr-FR" altLang="fr-FR" sz="1200" b="1" dirty="0">
                <a:solidFill>
                  <a:srgbClr val="FFC000"/>
                </a:solidFill>
                <a:effectLst/>
                <a:latin typeface="Barlow" panose="00000500000000000000" pitchFamily="2" charset="0"/>
                <a:ea typeface="MS Mincho"/>
                <a:cs typeface="Calibri" panose="020F0502020204030204" pitchFamily="34" charset="0"/>
              </a:rPr>
              <a:t> </a:t>
            </a:r>
            <a:endParaRPr lang="fr-FR" altLang="fr-FR" sz="1200" dirty="0">
              <a:effectLst/>
              <a:latin typeface="Times New Roman" panose="02020603050405020304" pitchFamily="18" charset="0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fr-FR" altLang="fr-FR" sz="1200" b="1" dirty="0">
                <a:solidFill>
                  <a:srgbClr val="FFC000"/>
                </a:solidFill>
                <a:effectLst/>
                <a:latin typeface="Barlow" panose="00000500000000000000" pitchFamily="2" charset="0"/>
                <a:ea typeface="MS Mincho"/>
                <a:cs typeface="Calibri" panose="020F0502020204030204" pitchFamily="34" charset="0"/>
              </a:rPr>
              <a:t> </a:t>
            </a:r>
            <a:endParaRPr lang="fr-FR" altLang="fr-FR" sz="1200" dirty="0">
              <a:effectLst/>
              <a:latin typeface="Times New Roman" panose="02020603050405020304" pitchFamily="18" charset="0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fr-FR" altLang="fr-FR" sz="1200" b="1" dirty="0">
                <a:solidFill>
                  <a:srgbClr val="FFC000"/>
                </a:solidFill>
                <a:effectLst/>
                <a:latin typeface="Barlow" panose="00000500000000000000" pitchFamily="2" charset="0"/>
                <a:ea typeface="MS Mincho"/>
                <a:cs typeface="Calibri" panose="020F0502020204030204" pitchFamily="34" charset="0"/>
              </a:rPr>
              <a:t> </a:t>
            </a:r>
            <a:endParaRPr lang="fr-FR" altLang="fr-FR" sz="1200" dirty="0">
              <a:effectLst/>
              <a:latin typeface="Times New Roman" panose="02020603050405020304" pitchFamily="18" charset="0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fr-FR" altLang="fr-FR" sz="1200" b="1" dirty="0">
                <a:solidFill>
                  <a:srgbClr val="FFC000"/>
                </a:solidFill>
                <a:effectLst/>
                <a:latin typeface="Barlow" panose="00000500000000000000" pitchFamily="2" charset="0"/>
                <a:ea typeface="MS Mincho"/>
                <a:cs typeface="Calibri" panose="020F0502020204030204" pitchFamily="34" charset="0"/>
              </a:rPr>
              <a:t> </a:t>
            </a:r>
            <a:endParaRPr lang="fr-FR" altLang="fr-FR" sz="1200" dirty="0">
              <a:effectLst/>
              <a:latin typeface="Times New Roman" panose="02020603050405020304" pitchFamily="18" charset="0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fr-FR" altLang="fr-FR" sz="1200" b="1" dirty="0">
                <a:solidFill>
                  <a:srgbClr val="FFC000"/>
                </a:solidFill>
                <a:effectLst/>
                <a:latin typeface="Barlow" panose="00000500000000000000" pitchFamily="2" charset="0"/>
                <a:ea typeface="MS Mincho"/>
                <a:cs typeface="Calibri" panose="020F0502020204030204" pitchFamily="34" charset="0"/>
              </a:rPr>
              <a:t> </a:t>
            </a:r>
            <a:endParaRPr lang="fr-FR" altLang="fr-FR" sz="1200" dirty="0">
              <a:effectLst/>
              <a:latin typeface="Times New Roman" panose="02020603050405020304" pitchFamily="18" charset="0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fr-FR" altLang="fr-FR" sz="1200" b="1" dirty="0">
                <a:solidFill>
                  <a:srgbClr val="FFC000"/>
                </a:solidFill>
                <a:effectLst/>
                <a:latin typeface="Barlow" panose="00000500000000000000" pitchFamily="2" charset="0"/>
                <a:ea typeface="MS Mincho"/>
                <a:cs typeface="Calibri" panose="020F0502020204030204" pitchFamily="34" charset="0"/>
              </a:rPr>
              <a:t> </a:t>
            </a:r>
            <a:endParaRPr lang="fr-FR" altLang="fr-FR" sz="1200" dirty="0">
              <a:effectLst/>
              <a:latin typeface="Times New Roman" panose="02020603050405020304" pitchFamily="18" charset="0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fr-FR" altLang="fr-FR" sz="1200" b="1" dirty="0">
                <a:solidFill>
                  <a:srgbClr val="FFC000"/>
                </a:solidFill>
                <a:effectLst/>
                <a:latin typeface="Barlow" panose="00000500000000000000" pitchFamily="2" charset="0"/>
                <a:ea typeface="MS Mincho"/>
                <a:cs typeface="Calibri" panose="020F0502020204030204" pitchFamily="34" charset="0"/>
              </a:rPr>
              <a:t> </a:t>
            </a:r>
            <a:endParaRPr lang="fr-FR" altLang="fr-FR" sz="1200" dirty="0">
              <a:effectLst/>
              <a:latin typeface="Times New Roman" panose="02020603050405020304" pitchFamily="18" charset="0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fr-FR" altLang="fr-FR" sz="1200" b="1" dirty="0">
                <a:solidFill>
                  <a:srgbClr val="FFC000"/>
                </a:solidFill>
                <a:effectLst/>
                <a:latin typeface="Barlow" panose="00000500000000000000" pitchFamily="2" charset="0"/>
                <a:ea typeface="MS Mincho"/>
                <a:cs typeface="Calibri" panose="020F0502020204030204" pitchFamily="34" charset="0"/>
              </a:rPr>
              <a:t> </a:t>
            </a:r>
            <a:endParaRPr lang="fr-FR" altLang="fr-FR" sz="1200" dirty="0">
              <a:effectLst/>
              <a:latin typeface="Times New Roman" panose="02020603050405020304" pitchFamily="18" charset="0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fr-FR" altLang="fr-FR" sz="1200" b="1" dirty="0">
                <a:solidFill>
                  <a:srgbClr val="FFC000"/>
                </a:solidFill>
                <a:effectLst/>
                <a:latin typeface="Barlow" panose="00000500000000000000" pitchFamily="2" charset="0"/>
                <a:ea typeface="MS Mincho"/>
                <a:cs typeface="Calibri" panose="020F0502020204030204" pitchFamily="34" charset="0"/>
              </a:rPr>
              <a:t> </a:t>
            </a:r>
            <a:endParaRPr lang="fr-FR" altLang="fr-FR" sz="1200" dirty="0">
              <a:effectLst/>
              <a:latin typeface="Times New Roman" panose="02020603050405020304" pitchFamily="18" charset="0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fr-FR" altLang="fr-FR" sz="1200" b="1" dirty="0">
                <a:solidFill>
                  <a:srgbClr val="FFC000"/>
                </a:solidFill>
                <a:effectLst/>
                <a:latin typeface="Barlow" panose="00000500000000000000" pitchFamily="2" charset="0"/>
                <a:ea typeface="MS Mincho"/>
                <a:cs typeface="Calibri" panose="020F0502020204030204" pitchFamily="34" charset="0"/>
              </a:rPr>
              <a:t> </a:t>
            </a:r>
            <a:endParaRPr lang="fr-FR" altLang="fr-FR" sz="1200" dirty="0">
              <a:effectLst/>
              <a:latin typeface="Times New Roman" panose="02020603050405020304" pitchFamily="18" charset="0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fr-FR" altLang="fr-FR" sz="1200" b="1" dirty="0">
                <a:solidFill>
                  <a:srgbClr val="FFC000"/>
                </a:solidFill>
                <a:effectLst/>
                <a:latin typeface="Barlow" panose="00000500000000000000" pitchFamily="2" charset="0"/>
                <a:ea typeface="MS Mincho"/>
                <a:cs typeface="Calibri" panose="020F0502020204030204" pitchFamily="34" charset="0"/>
              </a:rPr>
              <a:t> </a:t>
            </a:r>
            <a:endParaRPr lang="fr-FR" altLang="fr-FR" sz="1200" dirty="0">
              <a:effectLst/>
              <a:latin typeface="Times New Roman" panose="02020603050405020304" pitchFamily="18" charset="0"/>
              <a:ea typeface="MS Mincho"/>
            </a:endParaRPr>
          </a:p>
          <a:p>
            <a:pPr>
              <a:spcAft>
                <a:spcPts val="0"/>
              </a:spcAft>
            </a:pPr>
            <a:endParaRPr lang="fr-FR" altLang="fr-FR" sz="1200" b="1" dirty="0">
              <a:solidFill>
                <a:srgbClr val="FFC000"/>
              </a:solidFill>
              <a:effectLst/>
              <a:latin typeface="Barlow" panose="00000500000000000000" pitchFamily="2" charset="0"/>
              <a:ea typeface="MS Mincho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fr-FR" altLang="fr-FR" sz="1200" b="1" dirty="0">
              <a:solidFill>
                <a:srgbClr val="FFC000"/>
              </a:solidFill>
              <a:latin typeface="Barlow" panose="00000500000000000000" pitchFamily="2" charset="0"/>
              <a:ea typeface="MS Mincho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fr-FR" altLang="fr-FR" sz="1200" b="1" dirty="0">
              <a:solidFill>
                <a:srgbClr val="B60E7F"/>
              </a:solidFill>
              <a:effectLst/>
              <a:latin typeface="Barlow" panose="00000500000000000000" pitchFamily="2" charset="0"/>
              <a:ea typeface="MS Mincho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fr-FR" altLang="fr-FR" sz="1200" b="1" dirty="0">
              <a:solidFill>
                <a:srgbClr val="B60E7F"/>
              </a:solidFill>
              <a:effectLst/>
              <a:latin typeface="Barlow" panose="00000500000000000000" pitchFamily="2" charset="0"/>
              <a:ea typeface="MS Mincho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fr-FR" altLang="fr-FR" sz="1200" b="1" dirty="0">
              <a:solidFill>
                <a:srgbClr val="B60E7F"/>
              </a:solidFill>
              <a:latin typeface="Barlow" panose="00000500000000000000" pitchFamily="2" charset="0"/>
              <a:ea typeface="MS Mincho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fr-FR" altLang="fr-FR" sz="1200" b="1" dirty="0">
              <a:solidFill>
                <a:srgbClr val="B60E7F"/>
              </a:solidFill>
              <a:effectLst/>
              <a:latin typeface="Barlow" panose="00000500000000000000" pitchFamily="2" charset="0"/>
              <a:ea typeface="MS Mincho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fr-FR" altLang="fr-FR" sz="1200" b="1" dirty="0">
                <a:solidFill>
                  <a:srgbClr val="B60E7F"/>
                </a:solidFill>
                <a:effectLst/>
                <a:latin typeface="Barlow" panose="00000500000000000000" pitchFamily="2" charset="0"/>
                <a:ea typeface="MS Mincho"/>
                <a:cs typeface="Calibri" panose="020F0502020204030204" pitchFamily="34" charset="0"/>
              </a:rPr>
              <a:t>Toujours vers l’entreprise…</a:t>
            </a:r>
            <a:endParaRPr lang="fr-FR" altLang="fr-FR" sz="1200" b="1" dirty="0">
              <a:solidFill>
                <a:srgbClr val="B60E7F"/>
              </a:solidFill>
              <a:latin typeface="Times New Roman" panose="02020603050405020304" pitchFamily="18" charset="0"/>
              <a:ea typeface="MS Mincho"/>
            </a:endParaRPr>
          </a:p>
          <a:p>
            <a:pPr>
              <a:spcAft>
                <a:spcPts val="0"/>
              </a:spcAft>
            </a:pPr>
            <a:endParaRPr lang="fr-FR" altLang="fr-FR" sz="1200" b="1" dirty="0">
              <a:solidFill>
                <a:srgbClr val="B60E7F"/>
              </a:solidFill>
              <a:effectLst/>
              <a:latin typeface="Times New Roman" panose="02020603050405020304" pitchFamily="18" charset="0"/>
              <a:ea typeface="MS Mincho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fr-FR" altLang="fr-FR" sz="1000" dirty="0">
                <a:effectLst/>
                <a:latin typeface="Barlow" panose="00000500000000000000" pitchFamily="2" charset="0"/>
                <a:ea typeface="MS Mincho"/>
                <a:cs typeface="Arial" panose="020B0604020202020204" pitchFamily="34" charset="0"/>
              </a:rPr>
              <a:t>Des stages …</a:t>
            </a:r>
            <a:endParaRPr lang="fr-FR" altLang="fr-FR" sz="1000" dirty="0">
              <a:latin typeface="Barlow" panose="00000500000000000000" pitchFamily="2" charset="0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fr-FR" altLang="fr-FR" sz="1000" dirty="0">
                <a:effectLst/>
                <a:latin typeface="Barlow" panose="00000500000000000000" pitchFamily="2" charset="0"/>
                <a:ea typeface="MS Mincho"/>
                <a:cs typeface="Arial" panose="020B0604020202020204" pitchFamily="34" charset="0"/>
              </a:rPr>
              <a:t>22 semaines de formation en milieu professionnel </a:t>
            </a:r>
            <a:r>
              <a:rPr lang="fr-FR" altLang="fr-FR" sz="1000" dirty="0">
                <a:effectLst/>
                <a:latin typeface="Barlow" panose="00000500000000000000" pitchFamily="2" charset="0"/>
                <a:ea typeface="Calibri" panose="020F0502020204030204" pitchFamily="34" charset="0"/>
              </a:rPr>
              <a:t>réparties sur les trois années de formation </a:t>
            </a:r>
            <a:r>
              <a:rPr lang="fr-FR" altLang="fr-FR" sz="1000" dirty="0">
                <a:effectLst/>
                <a:latin typeface="Barlow" panose="00000500000000000000" pitchFamily="2" charset="0"/>
                <a:ea typeface="MS Mincho"/>
                <a:cs typeface="Arial" panose="020B0604020202020204" pitchFamily="34" charset="0"/>
              </a:rPr>
              <a:t>sont des phases déterminantes.</a:t>
            </a:r>
            <a:endParaRPr lang="fr-FR" altLang="fr-FR" sz="1000" dirty="0">
              <a:latin typeface="Barlow" panose="00000500000000000000" pitchFamily="2" charset="0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fr-FR" altLang="fr-FR" sz="1000" dirty="0">
                <a:effectLst/>
                <a:latin typeface="Barlow" panose="00000500000000000000" pitchFamily="2" charset="0"/>
                <a:ea typeface="MS Mincho"/>
                <a:cs typeface="Arial" panose="020B0604020202020204" pitchFamily="34" charset="0"/>
              </a:rPr>
              <a:t>Elles permettent :</a:t>
            </a:r>
            <a:endParaRPr lang="fr-FR" altLang="fr-FR" sz="1000" dirty="0">
              <a:effectLst/>
              <a:latin typeface="Barlow" panose="00000500000000000000" pitchFamily="2" charset="0"/>
              <a:ea typeface="MS Mincho"/>
            </a:endParaRPr>
          </a:p>
          <a:p>
            <a:pPr marL="800100" lvl="1" indent="-342900">
              <a:buFont typeface="Wingdings" panose="05000000000000000000" pitchFamily="2" charset="2"/>
              <a:buChar char=""/>
            </a:pPr>
            <a:r>
              <a:rPr lang="fr-FR" altLang="fr-FR" sz="1000" dirty="0">
                <a:effectLst/>
                <a:latin typeface="Barlow" panose="00000500000000000000" pitchFamily="2" charset="0"/>
                <a:ea typeface="MS Mincho"/>
                <a:cs typeface="Arial" panose="020B0604020202020204" pitchFamily="34" charset="0"/>
              </a:rPr>
              <a:t>De développer des capacités d’autonomie et de responsabilité du futur professionnel</a:t>
            </a:r>
            <a:endParaRPr lang="fr-FR" altLang="fr-FR" sz="1000" dirty="0">
              <a:effectLst/>
              <a:latin typeface="Barlow" panose="00000500000000000000" pitchFamily="2" charset="0"/>
              <a:ea typeface="MS Mincho"/>
            </a:endParaRPr>
          </a:p>
          <a:p>
            <a:pPr marL="800100" lvl="1" indent="-342900">
              <a:buFont typeface="Wingdings" panose="05000000000000000000" pitchFamily="2" charset="2"/>
              <a:buChar char=""/>
            </a:pPr>
            <a:r>
              <a:rPr lang="fr-FR" altLang="fr-FR" sz="1000" dirty="0">
                <a:effectLst/>
                <a:latin typeface="Barlow" panose="00000500000000000000" pitchFamily="2" charset="0"/>
                <a:ea typeface="MS Mincho"/>
                <a:cs typeface="Arial" panose="020B0604020202020204" pitchFamily="34" charset="0"/>
              </a:rPr>
              <a:t>D’acquérir des compétences en situation professionnelle et en présence d’usagers</a:t>
            </a:r>
            <a:endParaRPr lang="fr-FR" altLang="fr-FR" sz="1000" dirty="0">
              <a:effectLst/>
              <a:latin typeface="Barlow" panose="00000500000000000000" pitchFamily="2" charset="0"/>
              <a:ea typeface="MS Mincho"/>
            </a:endParaRPr>
          </a:p>
          <a:p>
            <a:pPr marL="800100" lvl="1" indent="-342900">
              <a:buFont typeface="Wingdings" panose="05000000000000000000" pitchFamily="2" charset="2"/>
              <a:buChar char=""/>
            </a:pPr>
            <a:r>
              <a:rPr lang="fr-FR" altLang="fr-FR" sz="1000" dirty="0">
                <a:effectLst/>
                <a:latin typeface="Barlow" panose="00000500000000000000" pitchFamily="2" charset="0"/>
                <a:ea typeface="MS Mincho"/>
                <a:cs typeface="Arial" panose="020B0604020202020204" pitchFamily="34" charset="0"/>
              </a:rPr>
              <a:t>De développer des compétences de communication</a:t>
            </a:r>
            <a:endParaRPr lang="fr-FR" altLang="fr-FR" sz="1000" dirty="0">
              <a:effectLst/>
              <a:latin typeface="Barlow" panose="00000500000000000000" pitchFamily="2" charset="0"/>
              <a:ea typeface="MS Mincho"/>
            </a:endParaRPr>
          </a:p>
          <a:p>
            <a:pPr marL="800100" lvl="1" indent="-342900">
              <a:buFont typeface="Wingdings" panose="05000000000000000000" pitchFamily="2" charset="2"/>
              <a:buChar char=""/>
            </a:pPr>
            <a:r>
              <a:rPr lang="fr-FR" altLang="fr-FR" sz="1000" dirty="0">
                <a:effectLst/>
                <a:latin typeface="Barlow" panose="00000500000000000000" pitchFamily="2" charset="0"/>
                <a:ea typeface="MS Mincho"/>
                <a:cs typeface="Arial" panose="020B0604020202020204" pitchFamily="34" charset="0"/>
              </a:rPr>
              <a:t>De s’insérer dans des équipes de travail pluri professionnelles</a:t>
            </a:r>
            <a:endParaRPr lang="fr-FR" altLang="fr-FR" sz="1000" dirty="0">
              <a:effectLst/>
              <a:latin typeface="Barlow" panose="00000500000000000000" pitchFamily="2" charset="0"/>
              <a:ea typeface="MS Mincho"/>
            </a:endParaRPr>
          </a:p>
          <a:p>
            <a:pPr marL="800100" lvl="1" indent="-342900">
              <a:buFont typeface="Wingdings" panose="05000000000000000000" pitchFamily="2" charset="2"/>
              <a:buChar char=""/>
            </a:pPr>
            <a:r>
              <a:rPr lang="fr-FR" altLang="fr-FR" sz="1000" dirty="0">
                <a:effectLst/>
                <a:latin typeface="Barlow" panose="00000500000000000000" pitchFamily="2" charset="0"/>
                <a:ea typeface="MS Mincho"/>
                <a:cs typeface="Arial" panose="020B0604020202020204" pitchFamily="34" charset="0"/>
              </a:rPr>
              <a:t>De découvrir différents milieux de travail du secteur social et médico-social</a:t>
            </a:r>
          </a:p>
          <a:p>
            <a:pPr lvl="1"/>
            <a:endParaRPr lang="fr-FR" altLang="fr-FR" sz="1000" dirty="0">
              <a:latin typeface="Balow"/>
              <a:ea typeface="MS Mincho"/>
              <a:cs typeface="Arial" panose="020B0604020202020204" pitchFamily="34" charset="0"/>
            </a:endParaRPr>
          </a:p>
          <a:p>
            <a:pPr lvl="1" hangingPunct="0"/>
            <a:endParaRPr lang="fr-FR" altLang="fr-FR" sz="800" kern="1600" dirty="0">
              <a:latin typeface="Barlow" panose="00000500000000000000"/>
              <a:ea typeface="MS Mincho"/>
              <a:cs typeface="Arial" panose="020B0604020202020204" pitchFamily="34" charset="0"/>
            </a:endParaRPr>
          </a:p>
          <a:p>
            <a:pPr marL="0" lvl="1"/>
            <a:r>
              <a:rPr lang="fr-FR" altLang="fr-FR" sz="1200" b="1" dirty="0">
                <a:solidFill>
                  <a:srgbClr val="B12D85"/>
                </a:solidFill>
                <a:latin typeface="Barlow" panose="00000500000000000000" pitchFamily="2" charset="0"/>
                <a:ea typeface="MS Mincho"/>
              </a:rPr>
              <a:t>Quelques évènements de la section…</a:t>
            </a:r>
            <a:endParaRPr lang="fr-FR" altLang="fr-FR" sz="1200" dirty="0">
              <a:latin typeface="Barlow" panose="00000500000000000000" pitchFamily="2" charset="0"/>
              <a:ea typeface="MS Mincho"/>
            </a:endParaRPr>
          </a:p>
          <a:p>
            <a:pPr lvl="1"/>
            <a:endParaRPr lang="fr-FR" altLang="fr-FR" sz="1000" b="1" dirty="0">
              <a:solidFill>
                <a:srgbClr val="FFC000"/>
              </a:solidFill>
              <a:latin typeface="Balow"/>
              <a:ea typeface="MS Mincho"/>
              <a:cs typeface="Calibri" panose="020F0502020204030204" pitchFamily="34" charset="0"/>
            </a:endParaRPr>
          </a:p>
          <a:p>
            <a:pPr marL="457200" indent="-2286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altLang="fr-FR" sz="1000" dirty="0">
                <a:latin typeface="Barlow" panose="00000500000000000000" pitchFamily="2" charset="0"/>
                <a:ea typeface="MS Mincho"/>
              </a:rPr>
              <a:t>Intervention de professionnels de la santé</a:t>
            </a:r>
          </a:p>
          <a:p>
            <a:pPr marL="457200" indent="-2286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altLang="fr-FR" sz="1000" dirty="0">
                <a:latin typeface="Barlow" panose="00000500000000000000" pitchFamily="2" charset="0"/>
                <a:ea typeface="MS Mincho"/>
              </a:rPr>
              <a:t>Salon des métiers de la santé et du social</a:t>
            </a:r>
          </a:p>
          <a:p>
            <a:pPr marL="457200" indent="-2286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altLang="fr-FR" sz="1000" dirty="0">
                <a:latin typeface="Barlow" panose="00000500000000000000" pitchFamily="2" charset="0"/>
                <a:ea typeface="MS Mincho"/>
              </a:rPr>
              <a:t>Déplacement d’une journée en Angleterre</a:t>
            </a:r>
          </a:p>
          <a:p>
            <a:pPr marL="457200" indent="-2286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altLang="fr-FR" sz="1000" dirty="0">
                <a:latin typeface="Barlow" panose="00000500000000000000" pitchFamily="2" charset="0"/>
                <a:ea typeface="MS Mincho"/>
              </a:rPr>
              <a:t>Lycéens au cinéma en partenariat avec la région</a:t>
            </a:r>
          </a:p>
          <a:p>
            <a:pPr marL="457200" indent="-2286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altLang="fr-FR" sz="1000" dirty="0">
                <a:latin typeface="Barlow" panose="00000500000000000000" pitchFamily="2" charset="0"/>
                <a:ea typeface="MS Mincho"/>
              </a:rPr>
              <a:t>Séances de sophrologie en Terminale</a:t>
            </a:r>
            <a:endParaRPr lang="fr-FR" altLang="fr-FR" sz="1000" b="1" dirty="0">
              <a:solidFill>
                <a:srgbClr val="FFC000"/>
              </a:solidFill>
              <a:latin typeface="Barlow" panose="00000500000000000000" pitchFamily="2" charset="0"/>
              <a:ea typeface="MS Mincho"/>
              <a:cs typeface="Calibri" panose="020F0502020204030204" pitchFamily="34" charset="0"/>
            </a:endParaRPr>
          </a:p>
          <a:p>
            <a:pPr marL="457200" indent="-228600">
              <a:lnSpc>
                <a:spcPct val="150000"/>
              </a:lnSpc>
              <a:buFont typeface="Wingdings"/>
              <a:buChar char="§"/>
            </a:pPr>
            <a:r>
              <a:rPr sz="1000" dirty="0" err="1">
                <a:latin typeface="Barlow"/>
              </a:rPr>
              <a:t>Visites</a:t>
            </a:r>
            <a:r>
              <a:rPr sz="1000" dirty="0">
                <a:latin typeface="Barlow"/>
              </a:rPr>
              <a:t> de structures </a:t>
            </a:r>
            <a:r>
              <a:rPr sz="1000" dirty="0" err="1">
                <a:latin typeface="Barlow"/>
              </a:rPr>
              <a:t>médical</a:t>
            </a:r>
            <a:r>
              <a:rPr lang="fr-FR" sz="1000" dirty="0">
                <a:latin typeface="Barlow"/>
              </a:rPr>
              <a:t>e</a:t>
            </a:r>
            <a:r>
              <a:rPr sz="1000" dirty="0">
                <a:latin typeface="Barlow"/>
              </a:rPr>
              <a:t>s et </a:t>
            </a:r>
            <a:r>
              <a:rPr sz="1000" dirty="0" err="1">
                <a:latin typeface="Barlow"/>
              </a:rPr>
              <a:t>médico</a:t>
            </a:r>
            <a:r>
              <a:rPr sz="1000" dirty="0">
                <a:latin typeface="Barlow"/>
              </a:rPr>
              <a:t>-social</a:t>
            </a:r>
            <a:r>
              <a:rPr lang="fr-FR" sz="1000">
                <a:latin typeface="Barlow"/>
              </a:rPr>
              <a:t>e</a:t>
            </a:r>
            <a:r>
              <a:rPr sz="1000">
                <a:latin typeface="Barlow"/>
              </a:rPr>
              <a:t>s</a:t>
            </a:r>
            <a:endParaRPr sz="1000" dirty="0">
              <a:latin typeface="Barlow"/>
            </a:endParaRPr>
          </a:p>
          <a:p>
            <a:pPr>
              <a:spcAft>
                <a:spcPts val="0"/>
              </a:spcAft>
            </a:pPr>
            <a:endParaRPr lang="fr-FR" altLang="fr-FR" sz="1200" dirty="0">
              <a:effectLst/>
              <a:latin typeface="Times New Roman" panose="02020603050405020304" pitchFamily="18" charset="0"/>
              <a:ea typeface="MS Mincho"/>
            </a:endParaRPr>
          </a:p>
        </p:txBody>
      </p:sp>
      <p:sp>
        <p:nvSpPr>
          <p:cNvPr id="9" name="Zone de texte 2"/>
          <p:cNvSpPr txBox="1">
            <a:spLocks noChangeArrowheads="1"/>
          </p:cNvSpPr>
          <p:nvPr/>
        </p:nvSpPr>
        <p:spPr>
          <a:xfrm rot="21008813">
            <a:off x="561974" y="8258653"/>
            <a:ext cx="2454275" cy="1718310"/>
          </a:xfrm>
          <a:prstGeom prst="rect">
            <a:avLst/>
          </a:prstGeom>
          <a:noFill/>
          <a:ln w="25400" cap="flat" cmpd="sng" algn="ctr">
            <a:noFill/>
            <a:prstDash val="solid"/>
            <a:headEnd/>
            <a:tailEnd/>
          </a:ln>
          <a:effectLst/>
          <a:scene3d>
            <a:camera prst="orthographicFront">
              <a:rot lat="0" lon="21589234" rev="21588000"/>
            </a:camera>
            <a:lightRig rig="threePt" dir="t"/>
          </a:scene3d>
        </p:spPr>
        <p:txBody>
          <a:bodyPr rot="0" vert="horz" wrap="square" lIns="91440" tIns="45720" rIns="91440" bIns="45720" numCol="1" anchor="t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altLang="fr-FR" sz="1200" i="1" dirty="0">
                <a:effectLst/>
                <a:latin typeface="Barlow" panose="00000500000000000000" pitchFamily="2" charset="0"/>
                <a:ea typeface="MS Mincho"/>
                <a:cs typeface="Tahoma" panose="020B0604030504040204" pitchFamily="34" charset="0"/>
              </a:rPr>
              <a:t> </a:t>
            </a:r>
            <a:br>
              <a:rPr lang="fr-FR" altLang="fr-FR" sz="1200" i="1" dirty="0">
                <a:effectLst/>
                <a:latin typeface="Barlow" panose="00000500000000000000" pitchFamily="2" charset="0"/>
                <a:ea typeface="MS Mincho"/>
                <a:cs typeface="Tahoma" panose="020B0604030504040204" pitchFamily="34" charset="0"/>
              </a:rPr>
            </a:br>
            <a:r>
              <a:rPr lang="fr-FR" altLang="fr-FR" sz="1200" dirty="0">
                <a:effectLst/>
                <a:latin typeface="Barlow" panose="00000500000000000000" pitchFamily="2" charset="0"/>
                <a:ea typeface="MS Mincho"/>
                <a:cs typeface="Tahoma" panose="020B0604030504040204" pitchFamily="34" charset="0"/>
              </a:rPr>
              <a:t>Venez nous rencontrer aux</a:t>
            </a:r>
            <a:br>
              <a:rPr lang="fr-FR" altLang="fr-FR" sz="1200" dirty="0">
                <a:effectLst/>
                <a:latin typeface="Barlow" panose="00000500000000000000" pitchFamily="2" charset="0"/>
                <a:ea typeface="MS Mincho"/>
                <a:cs typeface="Tahoma" panose="020B0604030504040204" pitchFamily="34" charset="0"/>
              </a:rPr>
            </a:br>
            <a:r>
              <a:rPr lang="fr-FR" altLang="fr-FR" sz="1200" dirty="0">
                <a:effectLst/>
                <a:latin typeface="Barlow" panose="00000500000000000000" pitchFamily="2" charset="0"/>
                <a:ea typeface="MS Mincho"/>
                <a:cs typeface="Tahoma" panose="020B0604030504040204" pitchFamily="34" charset="0"/>
              </a:rPr>
              <a:t> portes ouvertes !</a:t>
            </a:r>
            <a:endParaRPr lang="fr-FR" altLang="fr-FR" sz="1200" dirty="0">
              <a:effectLst/>
              <a:latin typeface="Times New Roman" panose="02020603050405020304" pitchFamily="18" charset="0"/>
              <a:ea typeface="MS Mincho"/>
            </a:endParaRPr>
          </a:p>
          <a:p>
            <a:pPr algn="ctr">
              <a:spcAft>
                <a:spcPts val="0"/>
              </a:spcAft>
            </a:pPr>
            <a:r>
              <a:rPr lang="fr-FR" altLang="fr-FR" sz="1400" b="1" dirty="0">
                <a:effectLst/>
                <a:latin typeface="Barlow" panose="00000500000000000000" pitchFamily="2" charset="0"/>
                <a:ea typeface="MS Mincho"/>
              </a:rPr>
              <a:t> </a:t>
            </a:r>
            <a:endParaRPr lang="fr-FR" altLang="fr-FR" sz="1200" dirty="0">
              <a:effectLst/>
              <a:latin typeface="Times New Roman" panose="02020603050405020304" pitchFamily="18" charset="0"/>
              <a:ea typeface="MS Mincho"/>
            </a:endParaRPr>
          </a:p>
        </p:txBody>
      </p:sp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57C43C5A-A52C-4824-A92E-5426972C61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9748641"/>
              </p:ext>
            </p:extLst>
          </p:nvPr>
        </p:nvGraphicFramePr>
        <p:xfrm>
          <a:off x="1365884" y="482509"/>
          <a:ext cx="4827905" cy="2981325"/>
        </p:xfrm>
        <a:graphic>
          <a:graphicData uri="http://schemas.openxmlformats.org/drawingml/2006/table">
            <a:tbl>
              <a:tblPr firstRow="1" firstCol="1" bandRow="1">
                <a:tableStyleId>{F2DE63D5-997A-4646-A377-4702673A728D}</a:tableStyleId>
              </a:tblPr>
              <a:tblGrid>
                <a:gridCol w="4312285">
                  <a:extLst>
                    <a:ext uri="{9D8B030D-6E8A-4147-A177-3AD203B41FA5}">
                      <a16:colId xmlns:a16="http://schemas.microsoft.com/office/drawing/2014/main" val="3945240398"/>
                    </a:ext>
                  </a:extLst>
                </a:gridCol>
                <a:gridCol w="515620">
                  <a:extLst>
                    <a:ext uri="{9D8B030D-6E8A-4147-A177-3AD203B41FA5}">
                      <a16:colId xmlns:a16="http://schemas.microsoft.com/office/drawing/2014/main" val="208019043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/>
                      <a:r>
                        <a:rPr lang="fr-FR" altLang="fr-FR" sz="1000" b="0" dirty="0">
                          <a:effectLst/>
                          <a:latin typeface="Barlow" panose="00000500000000000000" pitchFamily="2" charset="0"/>
                        </a:rPr>
                        <a:t>ENSEIGNEMENTS PROFESSIONNELS</a:t>
                      </a:r>
                      <a:endParaRPr lang="fr-FR" altLang="fr-FR" sz="1000" b="0" dirty="0">
                        <a:solidFill>
                          <a:schemeClr val="tx1"/>
                        </a:solidFill>
                        <a:effectLst/>
                        <a:latin typeface="Barlow" panose="00000500000000000000" pitchFamily="2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altLang="fr-FR" sz="1000" b="0" dirty="0">
                          <a:effectLst/>
                          <a:latin typeface="Barlow" panose="00000500000000000000" pitchFamily="2" charset="0"/>
                        </a:rPr>
                        <a:t>15 H</a:t>
                      </a:r>
                      <a:endParaRPr lang="fr-FR" altLang="fr-FR" sz="1000" b="0" dirty="0">
                        <a:solidFill>
                          <a:schemeClr val="tx1"/>
                        </a:solidFill>
                        <a:effectLst/>
                        <a:latin typeface="Barlow" panose="00000500000000000000" pitchFamily="2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26682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r>
                        <a:rPr lang="fr-FR" altLang="fr-FR" sz="1000" b="0" dirty="0">
                          <a:effectLst/>
                          <a:latin typeface="Barlow" panose="00000500000000000000" pitchFamily="2" charset="0"/>
                        </a:rPr>
                        <a:t>Enseignements Professionnels </a:t>
                      </a:r>
                      <a:endParaRPr lang="fr-FR" altLang="fr-FR" sz="1000" b="0" dirty="0">
                        <a:solidFill>
                          <a:schemeClr val="tx1"/>
                        </a:solidFill>
                        <a:effectLst/>
                        <a:latin typeface="Barlow" panose="00000500000000000000" pitchFamily="2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altLang="fr-FR" sz="1000" b="0">
                          <a:effectLst/>
                          <a:latin typeface="Barlow" panose="00000500000000000000" pitchFamily="2" charset="0"/>
                        </a:rPr>
                        <a:t>11 H</a:t>
                      </a:r>
                      <a:endParaRPr lang="fr-FR" altLang="fr-FR" sz="1000" b="0">
                        <a:effectLst/>
                        <a:latin typeface="Barlow" panose="00000500000000000000" pitchFamily="2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508735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r>
                        <a:rPr lang="fr-FR" altLang="fr-FR" sz="1000" b="0" dirty="0">
                          <a:effectLst/>
                          <a:latin typeface="Barlow" panose="00000500000000000000" pitchFamily="2" charset="0"/>
                        </a:rPr>
                        <a:t>Enseignements Professionnels et Français en </a:t>
                      </a:r>
                      <a:r>
                        <a:rPr lang="fr-FR" altLang="fr-FR" sz="1000" b="0" dirty="0" err="1">
                          <a:effectLst/>
                          <a:latin typeface="Barlow" panose="00000500000000000000" pitchFamily="2" charset="0"/>
                        </a:rPr>
                        <a:t>co</a:t>
                      </a:r>
                      <a:r>
                        <a:rPr lang="fr-FR" altLang="fr-FR" sz="1000" b="0" dirty="0">
                          <a:effectLst/>
                          <a:latin typeface="Barlow" panose="00000500000000000000" pitchFamily="2" charset="0"/>
                        </a:rPr>
                        <a:t>-intervention</a:t>
                      </a:r>
                      <a:endParaRPr lang="fr-FR" altLang="fr-FR" sz="1000" b="0" dirty="0">
                        <a:solidFill>
                          <a:schemeClr val="tx1"/>
                        </a:solidFill>
                        <a:effectLst/>
                        <a:latin typeface="Barlow" panose="00000500000000000000" pitchFamily="2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altLang="fr-FR" sz="1000" b="0">
                          <a:effectLst/>
                          <a:latin typeface="Barlow" panose="00000500000000000000" pitchFamily="2" charset="0"/>
                        </a:rPr>
                        <a:t>1 H</a:t>
                      </a:r>
                      <a:endParaRPr lang="fr-FR" altLang="fr-FR" sz="1000" b="0">
                        <a:effectLst/>
                        <a:latin typeface="Barlow" panose="00000500000000000000" pitchFamily="2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606419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r>
                        <a:rPr lang="fr-FR" altLang="fr-FR" sz="1000" b="0" dirty="0">
                          <a:effectLst/>
                          <a:latin typeface="Barlow" panose="00000500000000000000" pitchFamily="2" charset="0"/>
                        </a:rPr>
                        <a:t>Enseignements Professionnels et Mathématiques-Sciences en </a:t>
                      </a:r>
                      <a:r>
                        <a:rPr lang="fr-FR" altLang="fr-FR" sz="1000" b="0" dirty="0" err="1">
                          <a:effectLst/>
                          <a:latin typeface="Barlow" panose="00000500000000000000" pitchFamily="2" charset="0"/>
                        </a:rPr>
                        <a:t>co</a:t>
                      </a:r>
                      <a:r>
                        <a:rPr lang="fr-FR" altLang="fr-FR" sz="1000" b="0" dirty="0">
                          <a:effectLst/>
                          <a:latin typeface="Barlow" panose="00000500000000000000" pitchFamily="2" charset="0"/>
                        </a:rPr>
                        <a:t>-intervention</a:t>
                      </a:r>
                      <a:endParaRPr lang="fr-FR" altLang="fr-FR" sz="1000" b="0" dirty="0">
                        <a:solidFill>
                          <a:schemeClr val="tx1"/>
                        </a:solidFill>
                        <a:effectLst/>
                        <a:latin typeface="Barlow" panose="00000500000000000000" pitchFamily="2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altLang="fr-FR" sz="1000" b="0">
                          <a:effectLst/>
                          <a:latin typeface="Barlow" panose="00000500000000000000" pitchFamily="2" charset="0"/>
                        </a:rPr>
                        <a:t>1 H</a:t>
                      </a:r>
                      <a:endParaRPr lang="fr-FR" altLang="fr-FR" sz="1000" b="0">
                        <a:effectLst/>
                        <a:latin typeface="Barlow" panose="00000500000000000000" pitchFamily="2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334796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r>
                        <a:rPr lang="fr-FR" altLang="fr-FR" sz="1000" b="0" dirty="0">
                          <a:effectLst/>
                          <a:latin typeface="Barlow" panose="00000500000000000000" pitchFamily="2" charset="0"/>
                        </a:rPr>
                        <a:t>Prévention - Santé - Environnement</a:t>
                      </a:r>
                      <a:endParaRPr lang="fr-FR" altLang="fr-FR" sz="1000" b="0" dirty="0">
                        <a:solidFill>
                          <a:schemeClr val="tx1"/>
                        </a:solidFill>
                        <a:effectLst/>
                        <a:latin typeface="Barlow" panose="00000500000000000000" pitchFamily="2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altLang="fr-FR" sz="1000" b="0">
                          <a:effectLst/>
                          <a:latin typeface="Barlow" panose="00000500000000000000" pitchFamily="2" charset="0"/>
                        </a:rPr>
                        <a:t>1 H</a:t>
                      </a:r>
                      <a:endParaRPr lang="fr-FR" altLang="fr-FR" sz="1000" b="0">
                        <a:effectLst/>
                        <a:latin typeface="Barlow" panose="00000500000000000000" pitchFamily="2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744365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r>
                        <a:rPr lang="fr-FR" altLang="fr-FR" sz="1000" b="0" dirty="0">
                          <a:effectLst/>
                          <a:latin typeface="Barlow" panose="00000500000000000000" pitchFamily="2" charset="0"/>
                        </a:rPr>
                        <a:t>Economie-Gestion ou Economie-Droit (selon la spécialité)</a:t>
                      </a:r>
                      <a:endParaRPr lang="fr-FR" altLang="fr-FR" sz="1000" b="0" dirty="0">
                        <a:solidFill>
                          <a:schemeClr val="tx1"/>
                        </a:solidFill>
                        <a:effectLst/>
                        <a:latin typeface="Barlow" panose="00000500000000000000" pitchFamily="2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altLang="fr-FR" sz="1000" b="0">
                          <a:effectLst/>
                          <a:latin typeface="Barlow" panose="00000500000000000000" pitchFamily="2" charset="0"/>
                        </a:rPr>
                        <a:t>1 H</a:t>
                      </a:r>
                      <a:endParaRPr lang="fr-FR" altLang="fr-FR" sz="1000" b="0">
                        <a:effectLst/>
                        <a:latin typeface="Barlow" panose="00000500000000000000" pitchFamily="2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1214576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/>
                      <a:r>
                        <a:rPr lang="fr-FR" altLang="fr-FR" sz="1000" b="0" dirty="0">
                          <a:solidFill>
                            <a:schemeClr val="bg1"/>
                          </a:solidFill>
                          <a:effectLst/>
                          <a:latin typeface="Barlow" panose="00000500000000000000" pitchFamily="2" charset="0"/>
                        </a:rPr>
                        <a:t>ENSEIGNEMENTS GENERAUX</a:t>
                      </a:r>
                      <a:endParaRPr lang="fr-FR" altLang="fr-FR" sz="1000" b="0" dirty="0">
                        <a:solidFill>
                          <a:schemeClr val="bg1"/>
                        </a:solidFill>
                        <a:effectLst/>
                        <a:latin typeface="Barlow" panose="00000500000000000000" pitchFamily="2" charset="0"/>
                        <a:ea typeface="MS Mincho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altLang="fr-FR" sz="1000" b="0" dirty="0">
                          <a:solidFill>
                            <a:schemeClr val="bg1"/>
                          </a:solidFill>
                          <a:effectLst/>
                          <a:latin typeface="Barlow" panose="00000500000000000000" pitchFamily="2" charset="0"/>
                        </a:rPr>
                        <a:t>12 H</a:t>
                      </a:r>
                      <a:endParaRPr lang="fr-FR" altLang="fr-FR" sz="1000" b="0" dirty="0">
                        <a:solidFill>
                          <a:schemeClr val="bg1"/>
                        </a:solidFill>
                        <a:effectLst/>
                        <a:latin typeface="Barlow" panose="00000500000000000000" pitchFamily="2" charset="0"/>
                        <a:ea typeface="MS Mincho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83627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r>
                        <a:rPr lang="fr-FR" altLang="fr-FR" sz="1000" b="0" dirty="0">
                          <a:effectLst/>
                          <a:latin typeface="Barlow" panose="00000500000000000000" pitchFamily="2" charset="0"/>
                        </a:rPr>
                        <a:t>Français - Histoire-Géographie – Enseignement Moral et Civique</a:t>
                      </a:r>
                      <a:endParaRPr lang="fr-FR" altLang="fr-FR" sz="1000" b="0" dirty="0">
                        <a:solidFill>
                          <a:schemeClr val="tx1"/>
                        </a:solidFill>
                        <a:effectLst/>
                        <a:latin typeface="Barlow" panose="00000500000000000000" pitchFamily="2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altLang="fr-FR" sz="1000" b="0">
                          <a:effectLst/>
                          <a:latin typeface="Barlow" panose="00000500000000000000" pitchFamily="2" charset="0"/>
                        </a:rPr>
                        <a:t>3,5 H</a:t>
                      </a:r>
                      <a:endParaRPr lang="fr-FR" altLang="fr-FR" sz="1000" b="0">
                        <a:effectLst/>
                        <a:latin typeface="Barlow" panose="00000500000000000000" pitchFamily="2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742970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r>
                        <a:rPr lang="fr-FR" altLang="fr-FR" sz="1000" b="0" dirty="0">
                          <a:effectLst/>
                          <a:latin typeface="Barlow" panose="00000500000000000000" pitchFamily="2" charset="0"/>
                        </a:rPr>
                        <a:t>Mathématiques</a:t>
                      </a:r>
                      <a:endParaRPr lang="fr-FR" altLang="fr-FR" sz="1000" b="0" dirty="0">
                        <a:solidFill>
                          <a:schemeClr val="tx1"/>
                        </a:solidFill>
                        <a:effectLst/>
                        <a:latin typeface="Barlow" panose="00000500000000000000" pitchFamily="2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altLang="fr-FR" sz="1000" b="0" dirty="0">
                          <a:effectLst/>
                          <a:latin typeface="Barlow" panose="00000500000000000000" pitchFamily="2" charset="0"/>
                        </a:rPr>
                        <a:t>1,5 H</a:t>
                      </a:r>
                      <a:endParaRPr lang="fr-FR" altLang="fr-FR" sz="1000" b="0" dirty="0">
                        <a:effectLst/>
                        <a:latin typeface="Barlow" panose="00000500000000000000" pitchFamily="2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294071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r>
                        <a:rPr lang="fr-FR" altLang="fr-FR" sz="1000" b="0" dirty="0">
                          <a:effectLst/>
                          <a:latin typeface="Barlow" panose="00000500000000000000" pitchFamily="2" charset="0"/>
                        </a:rPr>
                        <a:t>Anglais</a:t>
                      </a:r>
                      <a:endParaRPr lang="fr-FR" altLang="fr-FR" sz="1000" b="0" dirty="0">
                        <a:solidFill>
                          <a:schemeClr val="tx1"/>
                        </a:solidFill>
                        <a:effectLst/>
                        <a:latin typeface="Barlow" panose="00000500000000000000" pitchFamily="2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altLang="fr-FR" sz="1000" b="0">
                          <a:effectLst/>
                          <a:latin typeface="Barlow" panose="00000500000000000000" pitchFamily="2" charset="0"/>
                        </a:rPr>
                        <a:t>2 H</a:t>
                      </a:r>
                      <a:endParaRPr lang="fr-FR" altLang="fr-FR" sz="1000" b="0">
                        <a:effectLst/>
                        <a:latin typeface="Barlow" panose="00000500000000000000" pitchFamily="2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0289644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r>
                        <a:rPr lang="fr-FR" altLang="fr-FR" sz="1000" b="0" dirty="0">
                          <a:effectLst/>
                          <a:latin typeface="Barlow" panose="00000500000000000000" pitchFamily="2" charset="0"/>
                        </a:rPr>
                        <a:t>Sciences Physiques et Chimiques</a:t>
                      </a:r>
                      <a:endParaRPr lang="fr-FR" altLang="fr-FR" sz="1000" b="0" dirty="0">
                        <a:solidFill>
                          <a:schemeClr val="tx1"/>
                        </a:solidFill>
                        <a:effectLst/>
                        <a:latin typeface="Barlow" panose="00000500000000000000" pitchFamily="2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altLang="fr-FR" sz="1000" b="0">
                          <a:effectLst/>
                          <a:latin typeface="Barlow" panose="00000500000000000000" pitchFamily="2" charset="0"/>
                        </a:rPr>
                        <a:t>1,5 H</a:t>
                      </a:r>
                      <a:endParaRPr lang="fr-FR" altLang="fr-FR" sz="1000" b="0">
                        <a:effectLst/>
                        <a:latin typeface="Barlow" panose="00000500000000000000" pitchFamily="2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920358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r>
                        <a:rPr lang="fr-FR" altLang="fr-FR" sz="1000" b="0" dirty="0">
                          <a:effectLst/>
                          <a:latin typeface="Barlow" panose="00000500000000000000" pitchFamily="2" charset="0"/>
                        </a:rPr>
                        <a:t>Arts Appliqués et Cultures Artistiques</a:t>
                      </a:r>
                      <a:endParaRPr lang="fr-FR" altLang="fr-FR" sz="1000" b="0" dirty="0">
                        <a:solidFill>
                          <a:schemeClr val="tx1"/>
                        </a:solidFill>
                        <a:effectLst/>
                        <a:latin typeface="Barlow" panose="00000500000000000000" pitchFamily="2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altLang="fr-FR" sz="1000" b="0">
                          <a:effectLst/>
                          <a:latin typeface="Barlow" panose="00000500000000000000" pitchFamily="2" charset="0"/>
                        </a:rPr>
                        <a:t>1 H</a:t>
                      </a:r>
                      <a:endParaRPr lang="fr-FR" altLang="fr-FR" sz="1000" b="0">
                        <a:effectLst/>
                        <a:latin typeface="Barlow" panose="00000500000000000000" pitchFamily="2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62968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r>
                        <a:rPr lang="fr-FR" altLang="fr-FR" sz="1000" b="0" dirty="0">
                          <a:effectLst/>
                          <a:latin typeface="Barlow" panose="00000500000000000000" pitchFamily="2" charset="0"/>
                        </a:rPr>
                        <a:t>Education Physique et Sportive</a:t>
                      </a:r>
                      <a:endParaRPr lang="fr-FR" altLang="fr-FR" sz="1000" b="0" dirty="0">
                        <a:solidFill>
                          <a:schemeClr val="tx1"/>
                        </a:solidFill>
                        <a:effectLst/>
                        <a:latin typeface="Barlow" panose="00000500000000000000" pitchFamily="2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altLang="fr-FR" sz="1000" b="0" dirty="0">
                          <a:effectLst/>
                          <a:latin typeface="Barlow" panose="00000500000000000000" pitchFamily="2" charset="0"/>
                        </a:rPr>
                        <a:t>2,5 H</a:t>
                      </a:r>
                      <a:endParaRPr lang="fr-FR" altLang="fr-FR" sz="1000" b="0" dirty="0">
                        <a:effectLst/>
                        <a:latin typeface="Barlow" panose="00000500000000000000" pitchFamily="2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0919072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r>
                        <a:rPr lang="fr-FR" altLang="fr-FR" sz="1000" b="1" dirty="0">
                          <a:effectLst/>
                          <a:latin typeface="Barlow" panose="00000500000000000000" pitchFamily="2" charset="0"/>
                        </a:rPr>
                        <a:t>CONSOLIDATION, ACCOMPAGNEMENT PERSONNALISE ET</a:t>
                      </a:r>
                      <a:br>
                        <a:rPr lang="fr-FR" altLang="fr-FR" sz="1000" b="1" dirty="0">
                          <a:effectLst/>
                          <a:latin typeface="Barlow" panose="00000500000000000000" pitchFamily="2" charset="0"/>
                        </a:rPr>
                      </a:br>
                      <a:r>
                        <a:rPr lang="fr-FR" altLang="fr-FR" sz="1000" b="1" dirty="0">
                          <a:effectLst/>
                          <a:latin typeface="Barlow" panose="00000500000000000000" pitchFamily="2" charset="0"/>
                        </a:rPr>
                        <a:t> PREPARATION A L’ORIENTATION</a:t>
                      </a:r>
                      <a:endParaRPr lang="fr-FR" altLang="fr-FR" sz="1000" b="1" dirty="0">
                        <a:solidFill>
                          <a:schemeClr val="tx1"/>
                        </a:solidFill>
                        <a:effectLst/>
                        <a:latin typeface="Barlow" panose="00000500000000000000" pitchFamily="2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altLang="fr-FR" sz="1000" b="0" dirty="0">
                          <a:effectLst/>
                          <a:latin typeface="Barlow" panose="00000500000000000000" pitchFamily="2" charset="0"/>
                        </a:rPr>
                        <a:t>3H</a:t>
                      </a:r>
                      <a:endParaRPr lang="fr-FR" altLang="fr-FR" sz="1000" b="0" dirty="0">
                        <a:effectLst/>
                        <a:latin typeface="Barlow" panose="00000500000000000000" pitchFamily="2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59202058"/>
                  </a:ext>
                </a:extLst>
              </a:tr>
              <a:tr h="200025">
                <a:tc gridSpan="2">
                  <a:txBody>
                    <a:bodyPr/>
                    <a:lstStyle/>
                    <a:p>
                      <a:r>
                        <a:rPr lang="fr-FR" altLang="fr-FR" sz="1000" b="1" dirty="0">
                          <a:effectLst/>
                          <a:latin typeface="Barlow" panose="00000500000000000000" pitchFamily="2" charset="0"/>
                        </a:rPr>
                        <a:t>FORMATION EN MILIEU PROFESSIONNEL:  6 SEMAINES</a:t>
                      </a:r>
                      <a:endParaRPr lang="fr-FR" altLang="fr-FR" sz="1000" b="1" dirty="0">
                        <a:solidFill>
                          <a:schemeClr val="tx1"/>
                        </a:solidFill>
                        <a:effectLst/>
                        <a:latin typeface="Barlow" panose="00000500000000000000" pitchFamily="2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FR" alt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974095"/>
                  </a:ext>
                </a:extLst>
              </a:tr>
            </a:tbl>
          </a:graphicData>
        </a:graphic>
      </p:graphicFrame>
      <p:sp>
        <p:nvSpPr>
          <p:cNvPr id="8" name="Rectangle 2">
            <a:extLst>
              <a:ext uri="{FF2B5EF4-FFF2-40B4-BE49-F238E27FC236}">
                <a16:creationId xmlns:a16="http://schemas.microsoft.com/office/drawing/2014/main" id="{95146DA8-48F7-4250-9A88-4630B9729D27}"/>
              </a:ext>
            </a:extLst>
          </p:cNvPr>
          <p:cNvSpPr>
            <a:spLocks noChangeArrowheads="1"/>
          </p:cNvSpPr>
          <p:nvPr/>
        </p:nvSpPr>
        <p:spPr>
          <a:xfrm>
            <a:off x="1771650" y="3483773"/>
            <a:ext cx="7559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5147694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</TotalTime>
  <Words>725</Words>
  <Application>Microsoft Office PowerPoint</Application>
  <PresentationFormat>Personnalisé</PresentationFormat>
  <Paragraphs>122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4" baseType="lpstr">
      <vt:lpstr>MS Mincho</vt:lpstr>
      <vt:lpstr>Arial</vt:lpstr>
      <vt:lpstr>Arial Narrow</vt:lpstr>
      <vt:lpstr>Balow</vt:lpstr>
      <vt:lpstr>Barlow</vt:lpstr>
      <vt:lpstr>Barlow Medium</vt:lpstr>
      <vt:lpstr>Calibri</vt:lpstr>
      <vt:lpstr>Calibri Light</vt:lpstr>
      <vt:lpstr>Tahoma</vt:lpstr>
      <vt:lpstr>Times New Roman</vt:lpstr>
      <vt:lpstr>Wingdings</vt:lpstr>
      <vt:lpstr>Thème Office</vt:lpstr>
      <vt:lpstr>Présentation PowerPoint</vt:lpstr>
      <vt:lpstr>Présentation PowerPoint</vt:lpstr>
    </vt:vector>
  </TitlesOfParts>
  <Company>A.S.I.A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LEFRANC Aurélien - Secrétariat inscriptions</dc:creator>
  <cp:lastModifiedBy>LEFRANC Aurélien - Secrétariat inscriptions</cp:lastModifiedBy>
  <cp:revision>37</cp:revision>
  <cp:lastPrinted>2023-11-09T08:32:18Z</cp:lastPrinted>
  <dcterms:created xsi:type="dcterms:W3CDTF">2022-01-12T09:03:47Z</dcterms:created>
  <dcterms:modified xsi:type="dcterms:W3CDTF">2023-11-09T09:38:20Z</dcterms:modified>
</cp:coreProperties>
</file>